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4" r:id="rId2"/>
    <p:sldMasterId id="2147483697" r:id="rId3"/>
  </p:sldMasterIdLst>
  <p:notesMasterIdLst>
    <p:notesMasterId r:id="rId28"/>
  </p:notesMasterIdLst>
  <p:sldIdLst>
    <p:sldId id="256" r:id="rId4"/>
    <p:sldId id="257" r:id="rId5"/>
    <p:sldId id="258" r:id="rId6"/>
    <p:sldId id="264" r:id="rId7"/>
    <p:sldId id="279" r:id="rId8"/>
    <p:sldId id="280" r:id="rId9"/>
    <p:sldId id="281" r:id="rId10"/>
    <p:sldId id="282" r:id="rId11"/>
    <p:sldId id="270" r:id="rId12"/>
    <p:sldId id="272" r:id="rId13"/>
    <p:sldId id="265" r:id="rId14"/>
    <p:sldId id="273" r:id="rId15"/>
    <p:sldId id="274" r:id="rId16"/>
    <p:sldId id="266" r:id="rId17"/>
    <p:sldId id="275" r:id="rId18"/>
    <p:sldId id="276" r:id="rId19"/>
    <p:sldId id="267" r:id="rId20"/>
    <p:sldId id="277" r:id="rId21"/>
    <p:sldId id="283" r:id="rId22"/>
    <p:sldId id="268" r:id="rId23"/>
    <p:sldId id="278" r:id="rId24"/>
    <p:sldId id="284" r:id="rId25"/>
    <p:sldId id="263" r:id="rId26"/>
    <p:sldId id="271" r:id="rId27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8" autoAdjust="0"/>
    <p:restoredTop sz="78229" autoAdjust="0"/>
  </p:normalViewPr>
  <p:slideViewPr>
    <p:cSldViewPr snapToGrid="0" snapToObjects="1">
      <p:cViewPr varScale="1">
        <p:scale>
          <a:sx n="95" d="100"/>
          <a:sy n="95" d="100"/>
        </p:scale>
        <p:origin x="-201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AE2ABD-F20C-5441-96F9-173BF18D4EE1}" type="datetimeFigureOut">
              <a:rPr lang="nl-NL" smtClean="0"/>
              <a:t>19-02-15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535B6E-2C00-804C-8AEC-23DD9CBE77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6770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724532" algn="l"/>
                <a:tab pos="1450595" algn="l"/>
                <a:tab pos="2176658" algn="l"/>
                <a:tab pos="2902721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1pPr>
            <a:lvl2pPr eaLnBrk="0" hangingPunct="0">
              <a:spcBef>
                <a:spcPct val="30000"/>
              </a:spcBef>
              <a:tabLst>
                <a:tab pos="724532" algn="l"/>
                <a:tab pos="1450595" algn="l"/>
                <a:tab pos="2176658" algn="l"/>
                <a:tab pos="2902721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2pPr>
            <a:lvl3pPr eaLnBrk="0" hangingPunct="0">
              <a:spcBef>
                <a:spcPct val="30000"/>
              </a:spcBef>
              <a:tabLst>
                <a:tab pos="724532" algn="l"/>
                <a:tab pos="1450595" algn="l"/>
                <a:tab pos="2176658" algn="l"/>
                <a:tab pos="2902721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3pPr>
            <a:lvl4pPr eaLnBrk="0" hangingPunct="0">
              <a:spcBef>
                <a:spcPct val="30000"/>
              </a:spcBef>
              <a:tabLst>
                <a:tab pos="724532" algn="l"/>
                <a:tab pos="1450595" algn="l"/>
                <a:tab pos="2176658" algn="l"/>
                <a:tab pos="2902721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4pPr>
            <a:lvl5pPr eaLnBrk="0" hangingPunct="0">
              <a:spcBef>
                <a:spcPct val="30000"/>
              </a:spcBef>
              <a:tabLst>
                <a:tab pos="724532" algn="l"/>
                <a:tab pos="1450595" algn="l"/>
                <a:tab pos="2176658" algn="l"/>
                <a:tab pos="2902721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426338" indent="-220576" defTabSz="44115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532" algn="l"/>
                <a:tab pos="1450595" algn="l"/>
                <a:tab pos="2176658" algn="l"/>
                <a:tab pos="2902721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867490" indent="-220576" defTabSz="44115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532" algn="l"/>
                <a:tab pos="1450595" algn="l"/>
                <a:tab pos="2176658" algn="l"/>
                <a:tab pos="2902721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308642" indent="-220576" defTabSz="44115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532" algn="l"/>
                <a:tab pos="1450595" algn="l"/>
                <a:tab pos="2176658" algn="l"/>
                <a:tab pos="2902721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749794" indent="-220576" defTabSz="44115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532" algn="l"/>
                <a:tab pos="1450595" algn="l"/>
                <a:tab pos="2176658" algn="l"/>
                <a:tab pos="2902721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55A9C2DC-407D-4CED-B12B-9FF8610B46A1}" type="slidenum">
              <a:rPr lang="en-US" altLang="sv-SE" sz="1400"/>
              <a:pPr eaLnBrk="1" hangingPunct="1">
                <a:spcBef>
                  <a:spcPct val="0"/>
                </a:spcBef>
              </a:pPr>
              <a:t>4</a:t>
            </a:fld>
            <a:endParaRPr lang="en-US" altLang="sv-SE" sz="1400"/>
          </a:p>
        </p:txBody>
      </p:sp>
      <p:sp>
        <p:nvSpPr>
          <p:cNvPr id="296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74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95" y="4344361"/>
            <a:ext cx="5487013" cy="411458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tabLst>
                <a:tab pos="724532" algn="l"/>
                <a:tab pos="1450595" algn="l"/>
                <a:tab pos="2176658" algn="l"/>
                <a:tab pos="2902721" algn="l"/>
                <a:tab pos="3628784" algn="l"/>
                <a:tab pos="4354847" algn="l"/>
                <a:tab pos="5080911" algn="l"/>
              </a:tabLst>
            </a:pPr>
            <a:endParaRPr lang="en-US" altLang="sv-SE" dirty="0" smtClean="0">
              <a:latin typeface="Times New Roman" pitchFamily="18" charset="0"/>
            </a:endParaRPr>
          </a:p>
        </p:txBody>
      </p:sp>
      <p:sp>
        <p:nvSpPr>
          <p:cNvPr id="29701" name="Text Box 3"/>
          <p:cNvSpPr txBox="1">
            <a:spLocks noChangeArrowheads="1"/>
          </p:cNvSpPr>
          <p:nvPr/>
        </p:nvSpPr>
        <p:spPr bwMode="auto">
          <a:xfrm>
            <a:off x="3884464" y="8685879"/>
            <a:ext cx="2972005" cy="45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281" tIns="46946" rIns="90281" bIns="46946" anchor="b"/>
          <a:lstStyle>
            <a:lvl1pPr eaLnBrk="0" hangingPunct="0">
              <a:spcBef>
                <a:spcPct val="30000"/>
              </a:spcBef>
              <a:tabLst>
                <a:tab pos="0" algn="l"/>
                <a:tab pos="482600" algn="l"/>
                <a:tab pos="965200" algn="l"/>
                <a:tab pos="1449388" algn="l"/>
                <a:tab pos="1931988" algn="l"/>
                <a:tab pos="2416175" algn="l"/>
                <a:tab pos="2898775" algn="l"/>
                <a:tab pos="3382963" algn="l"/>
                <a:tab pos="3865563" algn="l"/>
                <a:tab pos="4349750" algn="l"/>
                <a:tab pos="4832350" algn="l"/>
                <a:tab pos="5314950" algn="l"/>
                <a:tab pos="5799138" algn="l"/>
                <a:tab pos="6281738" algn="l"/>
                <a:tab pos="6765925" algn="l"/>
                <a:tab pos="7248525" algn="l"/>
                <a:tab pos="7732713" algn="l"/>
                <a:tab pos="8215313" algn="l"/>
                <a:tab pos="8699500" algn="l"/>
                <a:tab pos="9182100" algn="l"/>
                <a:tab pos="96647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82600" algn="l"/>
                <a:tab pos="965200" algn="l"/>
                <a:tab pos="1449388" algn="l"/>
                <a:tab pos="1931988" algn="l"/>
                <a:tab pos="2416175" algn="l"/>
                <a:tab pos="2898775" algn="l"/>
                <a:tab pos="3382963" algn="l"/>
                <a:tab pos="3865563" algn="l"/>
                <a:tab pos="4349750" algn="l"/>
                <a:tab pos="4832350" algn="l"/>
                <a:tab pos="5314950" algn="l"/>
                <a:tab pos="5799138" algn="l"/>
                <a:tab pos="6281738" algn="l"/>
                <a:tab pos="6765925" algn="l"/>
                <a:tab pos="7248525" algn="l"/>
                <a:tab pos="7732713" algn="l"/>
                <a:tab pos="8215313" algn="l"/>
                <a:tab pos="8699500" algn="l"/>
                <a:tab pos="9182100" algn="l"/>
                <a:tab pos="96647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82600" algn="l"/>
                <a:tab pos="965200" algn="l"/>
                <a:tab pos="1449388" algn="l"/>
                <a:tab pos="1931988" algn="l"/>
                <a:tab pos="2416175" algn="l"/>
                <a:tab pos="2898775" algn="l"/>
                <a:tab pos="3382963" algn="l"/>
                <a:tab pos="3865563" algn="l"/>
                <a:tab pos="4349750" algn="l"/>
                <a:tab pos="4832350" algn="l"/>
                <a:tab pos="5314950" algn="l"/>
                <a:tab pos="5799138" algn="l"/>
                <a:tab pos="6281738" algn="l"/>
                <a:tab pos="6765925" algn="l"/>
                <a:tab pos="7248525" algn="l"/>
                <a:tab pos="7732713" algn="l"/>
                <a:tab pos="8215313" algn="l"/>
                <a:tab pos="8699500" algn="l"/>
                <a:tab pos="9182100" algn="l"/>
                <a:tab pos="96647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82600" algn="l"/>
                <a:tab pos="965200" algn="l"/>
                <a:tab pos="1449388" algn="l"/>
                <a:tab pos="1931988" algn="l"/>
                <a:tab pos="2416175" algn="l"/>
                <a:tab pos="2898775" algn="l"/>
                <a:tab pos="3382963" algn="l"/>
                <a:tab pos="3865563" algn="l"/>
                <a:tab pos="4349750" algn="l"/>
                <a:tab pos="4832350" algn="l"/>
                <a:tab pos="5314950" algn="l"/>
                <a:tab pos="5799138" algn="l"/>
                <a:tab pos="6281738" algn="l"/>
                <a:tab pos="6765925" algn="l"/>
                <a:tab pos="7248525" algn="l"/>
                <a:tab pos="7732713" algn="l"/>
                <a:tab pos="8215313" algn="l"/>
                <a:tab pos="8699500" algn="l"/>
                <a:tab pos="9182100" algn="l"/>
                <a:tab pos="96647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82600" algn="l"/>
                <a:tab pos="965200" algn="l"/>
                <a:tab pos="1449388" algn="l"/>
                <a:tab pos="1931988" algn="l"/>
                <a:tab pos="2416175" algn="l"/>
                <a:tab pos="2898775" algn="l"/>
                <a:tab pos="3382963" algn="l"/>
                <a:tab pos="3865563" algn="l"/>
                <a:tab pos="4349750" algn="l"/>
                <a:tab pos="4832350" algn="l"/>
                <a:tab pos="5314950" algn="l"/>
                <a:tab pos="5799138" algn="l"/>
                <a:tab pos="6281738" algn="l"/>
                <a:tab pos="6765925" algn="l"/>
                <a:tab pos="7248525" algn="l"/>
                <a:tab pos="7732713" algn="l"/>
                <a:tab pos="8215313" algn="l"/>
                <a:tab pos="8699500" algn="l"/>
                <a:tab pos="9182100" algn="l"/>
                <a:tab pos="96647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82600" algn="l"/>
                <a:tab pos="965200" algn="l"/>
                <a:tab pos="1449388" algn="l"/>
                <a:tab pos="1931988" algn="l"/>
                <a:tab pos="2416175" algn="l"/>
                <a:tab pos="2898775" algn="l"/>
                <a:tab pos="3382963" algn="l"/>
                <a:tab pos="3865563" algn="l"/>
                <a:tab pos="4349750" algn="l"/>
                <a:tab pos="4832350" algn="l"/>
                <a:tab pos="5314950" algn="l"/>
                <a:tab pos="5799138" algn="l"/>
                <a:tab pos="6281738" algn="l"/>
                <a:tab pos="6765925" algn="l"/>
                <a:tab pos="7248525" algn="l"/>
                <a:tab pos="7732713" algn="l"/>
                <a:tab pos="8215313" algn="l"/>
                <a:tab pos="8699500" algn="l"/>
                <a:tab pos="9182100" algn="l"/>
                <a:tab pos="96647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82600" algn="l"/>
                <a:tab pos="965200" algn="l"/>
                <a:tab pos="1449388" algn="l"/>
                <a:tab pos="1931988" algn="l"/>
                <a:tab pos="2416175" algn="l"/>
                <a:tab pos="2898775" algn="l"/>
                <a:tab pos="3382963" algn="l"/>
                <a:tab pos="3865563" algn="l"/>
                <a:tab pos="4349750" algn="l"/>
                <a:tab pos="4832350" algn="l"/>
                <a:tab pos="5314950" algn="l"/>
                <a:tab pos="5799138" algn="l"/>
                <a:tab pos="6281738" algn="l"/>
                <a:tab pos="6765925" algn="l"/>
                <a:tab pos="7248525" algn="l"/>
                <a:tab pos="7732713" algn="l"/>
                <a:tab pos="8215313" algn="l"/>
                <a:tab pos="8699500" algn="l"/>
                <a:tab pos="9182100" algn="l"/>
                <a:tab pos="96647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82600" algn="l"/>
                <a:tab pos="965200" algn="l"/>
                <a:tab pos="1449388" algn="l"/>
                <a:tab pos="1931988" algn="l"/>
                <a:tab pos="2416175" algn="l"/>
                <a:tab pos="2898775" algn="l"/>
                <a:tab pos="3382963" algn="l"/>
                <a:tab pos="3865563" algn="l"/>
                <a:tab pos="4349750" algn="l"/>
                <a:tab pos="4832350" algn="l"/>
                <a:tab pos="5314950" algn="l"/>
                <a:tab pos="5799138" algn="l"/>
                <a:tab pos="6281738" algn="l"/>
                <a:tab pos="6765925" algn="l"/>
                <a:tab pos="7248525" algn="l"/>
                <a:tab pos="7732713" algn="l"/>
                <a:tab pos="8215313" algn="l"/>
                <a:tab pos="8699500" algn="l"/>
                <a:tab pos="9182100" algn="l"/>
                <a:tab pos="96647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82600" algn="l"/>
                <a:tab pos="965200" algn="l"/>
                <a:tab pos="1449388" algn="l"/>
                <a:tab pos="1931988" algn="l"/>
                <a:tab pos="2416175" algn="l"/>
                <a:tab pos="2898775" algn="l"/>
                <a:tab pos="3382963" algn="l"/>
                <a:tab pos="3865563" algn="l"/>
                <a:tab pos="4349750" algn="l"/>
                <a:tab pos="4832350" algn="l"/>
                <a:tab pos="5314950" algn="l"/>
                <a:tab pos="5799138" algn="l"/>
                <a:tab pos="6281738" algn="l"/>
                <a:tab pos="6765925" algn="l"/>
                <a:tab pos="7248525" algn="l"/>
                <a:tab pos="7732713" algn="l"/>
                <a:tab pos="8215313" algn="l"/>
                <a:tab pos="8699500" algn="l"/>
                <a:tab pos="9182100" algn="l"/>
                <a:tab pos="96647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6370770-671A-484B-BDB0-A05242CE15CE}" type="slidenum">
              <a:rPr lang="sv-SE" altLang="sv-SE">
                <a:latin typeface="Calibri" pitchFamily="34" charset="0"/>
                <a:ea typeface="DejaVu Sans"/>
                <a:cs typeface="DejaVu Sans"/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sv-SE" altLang="sv-SE">
              <a:latin typeface="Calibri" pitchFamily="34" charset="0"/>
              <a:ea typeface="DejaVu Sans"/>
              <a:cs typeface="DejaVu San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>
              <a:spcBef>
                <a:spcPct val="0"/>
              </a:spcBef>
              <a:tabLst>
                <a:tab pos="724532" algn="l"/>
                <a:tab pos="1450595" algn="l"/>
                <a:tab pos="2176658" algn="l"/>
                <a:tab pos="2902721" algn="l"/>
                <a:tab pos="3628784" algn="l"/>
                <a:tab pos="4354847" algn="l"/>
                <a:tab pos="5080911" algn="l"/>
              </a:tabLst>
            </a:pPr>
            <a:r>
              <a:rPr lang="en-US" altLang="sv-SE" dirty="0" smtClean="0">
                <a:latin typeface="Times New Roman" pitchFamily="18" charset="0"/>
              </a:rPr>
              <a:t>Uses</a:t>
            </a:r>
            <a:r>
              <a:rPr lang="en-US" altLang="sv-SE" baseline="0" dirty="0" smtClean="0">
                <a:latin typeface="Times New Roman" pitchFamily="18" charset="0"/>
              </a:rPr>
              <a:t> </a:t>
            </a:r>
            <a:r>
              <a:rPr lang="en-US" altLang="sv-SE" baseline="0" dirty="0" err="1" smtClean="0">
                <a:latin typeface="Times New Roman" pitchFamily="18" charset="0"/>
              </a:rPr>
              <a:t>biobank</a:t>
            </a:r>
            <a:r>
              <a:rPr lang="en-US" altLang="sv-SE" baseline="0" dirty="0" smtClean="0">
                <a:latin typeface="Times New Roman" pitchFamily="18" charset="0"/>
              </a:rPr>
              <a:t> or sample collection module for contact details</a:t>
            </a:r>
          </a:p>
          <a:p>
            <a:pPr eaLnBrk="1">
              <a:spcBef>
                <a:spcPct val="0"/>
              </a:spcBef>
              <a:tabLst>
                <a:tab pos="724532" algn="l"/>
                <a:tab pos="1450595" algn="l"/>
                <a:tab pos="2176658" algn="l"/>
                <a:tab pos="2902721" algn="l"/>
                <a:tab pos="3628784" algn="l"/>
                <a:tab pos="4354847" algn="l"/>
                <a:tab pos="5080911" algn="l"/>
              </a:tabLst>
            </a:pPr>
            <a:r>
              <a:rPr lang="en-US" altLang="sv-SE" baseline="0" dirty="0" smtClean="0">
                <a:latin typeface="Times New Roman" pitchFamily="18" charset="0"/>
              </a:rPr>
              <a:t>Uses sample data</a:t>
            </a:r>
            <a:endParaRPr lang="en-US" altLang="sv-SE" dirty="0" smtClean="0">
              <a:latin typeface="Times New Roman" pitchFamily="18" charset="0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35B6E-2C00-804C-8AEC-23DD9CBE77CE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68635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724532" algn="l"/>
                <a:tab pos="1450595" algn="l"/>
                <a:tab pos="2176658" algn="l"/>
                <a:tab pos="2902721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1pPr>
            <a:lvl2pPr eaLnBrk="0" hangingPunct="0">
              <a:spcBef>
                <a:spcPct val="30000"/>
              </a:spcBef>
              <a:tabLst>
                <a:tab pos="724532" algn="l"/>
                <a:tab pos="1450595" algn="l"/>
                <a:tab pos="2176658" algn="l"/>
                <a:tab pos="2902721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2pPr>
            <a:lvl3pPr eaLnBrk="0" hangingPunct="0">
              <a:spcBef>
                <a:spcPct val="30000"/>
              </a:spcBef>
              <a:tabLst>
                <a:tab pos="724532" algn="l"/>
                <a:tab pos="1450595" algn="l"/>
                <a:tab pos="2176658" algn="l"/>
                <a:tab pos="2902721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3pPr>
            <a:lvl4pPr eaLnBrk="0" hangingPunct="0">
              <a:spcBef>
                <a:spcPct val="30000"/>
              </a:spcBef>
              <a:tabLst>
                <a:tab pos="724532" algn="l"/>
                <a:tab pos="1450595" algn="l"/>
                <a:tab pos="2176658" algn="l"/>
                <a:tab pos="2902721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4pPr>
            <a:lvl5pPr eaLnBrk="0" hangingPunct="0">
              <a:spcBef>
                <a:spcPct val="30000"/>
              </a:spcBef>
              <a:tabLst>
                <a:tab pos="724532" algn="l"/>
                <a:tab pos="1450595" algn="l"/>
                <a:tab pos="2176658" algn="l"/>
                <a:tab pos="2902721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426338" indent="-220576" defTabSz="44115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532" algn="l"/>
                <a:tab pos="1450595" algn="l"/>
                <a:tab pos="2176658" algn="l"/>
                <a:tab pos="2902721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867490" indent="-220576" defTabSz="44115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532" algn="l"/>
                <a:tab pos="1450595" algn="l"/>
                <a:tab pos="2176658" algn="l"/>
                <a:tab pos="2902721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308642" indent="-220576" defTabSz="44115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532" algn="l"/>
                <a:tab pos="1450595" algn="l"/>
                <a:tab pos="2176658" algn="l"/>
                <a:tab pos="2902721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749794" indent="-220576" defTabSz="44115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532" algn="l"/>
                <a:tab pos="1450595" algn="l"/>
                <a:tab pos="2176658" algn="l"/>
                <a:tab pos="2902721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55A9C2DC-407D-4CED-B12B-9FF8610B46A1}" type="slidenum">
              <a:rPr lang="en-US" altLang="sv-SE" sz="1400"/>
              <a:pPr eaLnBrk="1" hangingPunct="1">
                <a:spcBef>
                  <a:spcPct val="0"/>
                </a:spcBef>
              </a:pPr>
              <a:t>20</a:t>
            </a:fld>
            <a:endParaRPr lang="en-US" altLang="sv-SE" sz="1400"/>
          </a:p>
        </p:txBody>
      </p:sp>
      <p:sp>
        <p:nvSpPr>
          <p:cNvPr id="296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74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95" y="4344361"/>
            <a:ext cx="5487013" cy="411458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tabLst>
                <a:tab pos="724532" algn="l"/>
                <a:tab pos="1450595" algn="l"/>
                <a:tab pos="2176658" algn="l"/>
                <a:tab pos="2902721" algn="l"/>
                <a:tab pos="3628784" algn="l"/>
                <a:tab pos="4354847" algn="l"/>
                <a:tab pos="5080911" algn="l"/>
              </a:tabLst>
            </a:pPr>
            <a:r>
              <a:rPr lang="en-US" altLang="sv-SE" dirty="0" err="1" smtClean="0">
                <a:latin typeface="Times New Roman" pitchFamily="18" charset="0"/>
              </a:rPr>
              <a:t>Biobank</a:t>
            </a:r>
            <a:r>
              <a:rPr lang="en-US" altLang="sv-SE" dirty="0" smtClean="0">
                <a:latin typeface="Times New Roman" pitchFamily="18" charset="0"/>
              </a:rPr>
              <a:t> Cloud</a:t>
            </a:r>
          </a:p>
        </p:txBody>
      </p:sp>
      <p:sp>
        <p:nvSpPr>
          <p:cNvPr id="29701" name="Text Box 3"/>
          <p:cNvSpPr txBox="1">
            <a:spLocks noChangeArrowheads="1"/>
          </p:cNvSpPr>
          <p:nvPr/>
        </p:nvSpPr>
        <p:spPr bwMode="auto">
          <a:xfrm>
            <a:off x="3884464" y="8685879"/>
            <a:ext cx="2972005" cy="45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281" tIns="46946" rIns="90281" bIns="46946" anchor="b"/>
          <a:lstStyle>
            <a:lvl1pPr eaLnBrk="0" hangingPunct="0">
              <a:spcBef>
                <a:spcPct val="30000"/>
              </a:spcBef>
              <a:tabLst>
                <a:tab pos="0" algn="l"/>
                <a:tab pos="482600" algn="l"/>
                <a:tab pos="965200" algn="l"/>
                <a:tab pos="1449388" algn="l"/>
                <a:tab pos="1931988" algn="l"/>
                <a:tab pos="2416175" algn="l"/>
                <a:tab pos="2898775" algn="l"/>
                <a:tab pos="3382963" algn="l"/>
                <a:tab pos="3865563" algn="l"/>
                <a:tab pos="4349750" algn="l"/>
                <a:tab pos="4832350" algn="l"/>
                <a:tab pos="5314950" algn="l"/>
                <a:tab pos="5799138" algn="l"/>
                <a:tab pos="6281738" algn="l"/>
                <a:tab pos="6765925" algn="l"/>
                <a:tab pos="7248525" algn="l"/>
                <a:tab pos="7732713" algn="l"/>
                <a:tab pos="8215313" algn="l"/>
                <a:tab pos="8699500" algn="l"/>
                <a:tab pos="9182100" algn="l"/>
                <a:tab pos="96647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82600" algn="l"/>
                <a:tab pos="965200" algn="l"/>
                <a:tab pos="1449388" algn="l"/>
                <a:tab pos="1931988" algn="l"/>
                <a:tab pos="2416175" algn="l"/>
                <a:tab pos="2898775" algn="l"/>
                <a:tab pos="3382963" algn="l"/>
                <a:tab pos="3865563" algn="l"/>
                <a:tab pos="4349750" algn="l"/>
                <a:tab pos="4832350" algn="l"/>
                <a:tab pos="5314950" algn="l"/>
                <a:tab pos="5799138" algn="l"/>
                <a:tab pos="6281738" algn="l"/>
                <a:tab pos="6765925" algn="l"/>
                <a:tab pos="7248525" algn="l"/>
                <a:tab pos="7732713" algn="l"/>
                <a:tab pos="8215313" algn="l"/>
                <a:tab pos="8699500" algn="l"/>
                <a:tab pos="9182100" algn="l"/>
                <a:tab pos="96647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82600" algn="l"/>
                <a:tab pos="965200" algn="l"/>
                <a:tab pos="1449388" algn="l"/>
                <a:tab pos="1931988" algn="l"/>
                <a:tab pos="2416175" algn="l"/>
                <a:tab pos="2898775" algn="l"/>
                <a:tab pos="3382963" algn="l"/>
                <a:tab pos="3865563" algn="l"/>
                <a:tab pos="4349750" algn="l"/>
                <a:tab pos="4832350" algn="l"/>
                <a:tab pos="5314950" algn="l"/>
                <a:tab pos="5799138" algn="l"/>
                <a:tab pos="6281738" algn="l"/>
                <a:tab pos="6765925" algn="l"/>
                <a:tab pos="7248525" algn="l"/>
                <a:tab pos="7732713" algn="l"/>
                <a:tab pos="8215313" algn="l"/>
                <a:tab pos="8699500" algn="l"/>
                <a:tab pos="9182100" algn="l"/>
                <a:tab pos="96647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82600" algn="l"/>
                <a:tab pos="965200" algn="l"/>
                <a:tab pos="1449388" algn="l"/>
                <a:tab pos="1931988" algn="l"/>
                <a:tab pos="2416175" algn="l"/>
                <a:tab pos="2898775" algn="l"/>
                <a:tab pos="3382963" algn="l"/>
                <a:tab pos="3865563" algn="l"/>
                <a:tab pos="4349750" algn="l"/>
                <a:tab pos="4832350" algn="l"/>
                <a:tab pos="5314950" algn="l"/>
                <a:tab pos="5799138" algn="l"/>
                <a:tab pos="6281738" algn="l"/>
                <a:tab pos="6765925" algn="l"/>
                <a:tab pos="7248525" algn="l"/>
                <a:tab pos="7732713" algn="l"/>
                <a:tab pos="8215313" algn="l"/>
                <a:tab pos="8699500" algn="l"/>
                <a:tab pos="9182100" algn="l"/>
                <a:tab pos="96647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82600" algn="l"/>
                <a:tab pos="965200" algn="l"/>
                <a:tab pos="1449388" algn="l"/>
                <a:tab pos="1931988" algn="l"/>
                <a:tab pos="2416175" algn="l"/>
                <a:tab pos="2898775" algn="l"/>
                <a:tab pos="3382963" algn="l"/>
                <a:tab pos="3865563" algn="l"/>
                <a:tab pos="4349750" algn="l"/>
                <a:tab pos="4832350" algn="l"/>
                <a:tab pos="5314950" algn="l"/>
                <a:tab pos="5799138" algn="l"/>
                <a:tab pos="6281738" algn="l"/>
                <a:tab pos="6765925" algn="l"/>
                <a:tab pos="7248525" algn="l"/>
                <a:tab pos="7732713" algn="l"/>
                <a:tab pos="8215313" algn="l"/>
                <a:tab pos="8699500" algn="l"/>
                <a:tab pos="9182100" algn="l"/>
                <a:tab pos="96647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82600" algn="l"/>
                <a:tab pos="965200" algn="l"/>
                <a:tab pos="1449388" algn="l"/>
                <a:tab pos="1931988" algn="l"/>
                <a:tab pos="2416175" algn="l"/>
                <a:tab pos="2898775" algn="l"/>
                <a:tab pos="3382963" algn="l"/>
                <a:tab pos="3865563" algn="l"/>
                <a:tab pos="4349750" algn="l"/>
                <a:tab pos="4832350" algn="l"/>
                <a:tab pos="5314950" algn="l"/>
                <a:tab pos="5799138" algn="l"/>
                <a:tab pos="6281738" algn="l"/>
                <a:tab pos="6765925" algn="l"/>
                <a:tab pos="7248525" algn="l"/>
                <a:tab pos="7732713" algn="l"/>
                <a:tab pos="8215313" algn="l"/>
                <a:tab pos="8699500" algn="l"/>
                <a:tab pos="9182100" algn="l"/>
                <a:tab pos="96647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82600" algn="l"/>
                <a:tab pos="965200" algn="l"/>
                <a:tab pos="1449388" algn="l"/>
                <a:tab pos="1931988" algn="l"/>
                <a:tab pos="2416175" algn="l"/>
                <a:tab pos="2898775" algn="l"/>
                <a:tab pos="3382963" algn="l"/>
                <a:tab pos="3865563" algn="l"/>
                <a:tab pos="4349750" algn="l"/>
                <a:tab pos="4832350" algn="l"/>
                <a:tab pos="5314950" algn="l"/>
                <a:tab pos="5799138" algn="l"/>
                <a:tab pos="6281738" algn="l"/>
                <a:tab pos="6765925" algn="l"/>
                <a:tab pos="7248525" algn="l"/>
                <a:tab pos="7732713" algn="l"/>
                <a:tab pos="8215313" algn="l"/>
                <a:tab pos="8699500" algn="l"/>
                <a:tab pos="9182100" algn="l"/>
                <a:tab pos="96647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82600" algn="l"/>
                <a:tab pos="965200" algn="l"/>
                <a:tab pos="1449388" algn="l"/>
                <a:tab pos="1931988" algn="l"/>
                <a:tab pos="2416175" algn="l"/>
                <a:tab pos="2898775" algn="l"/>
                <a:tab pos="3382963" algn="l"/>
                <a:tab pos="3865563" algn="l"/>
                <a:tab pos="4349750" algn="l"/>
                <a:tab pos="4832350" algn="l"/>
                <a:tab pos="5314950" algn="l"/>
                <a:tab pos="5799138" algn="l"/>
                <a:tab pos="6281738" algn="l"/>
                <a:tab pos="6765925" algn="l"/>
                <a:tab pos="7248525" algn="l"/>
                <a:tab pos="7732713" algn="l"/>
                <a:tab pos="8215313" algn="l"/>
                <a:tab pos="8699500" algn="l"/>
                <a:tab pos="9182100" algn="l"/>
                <a:tab pos="96647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82600" algn="l"/>
                <a:tab pos="965200" algn="l"/>
                <a:tab pos="1449388" algn="l"/>
                <a:tab pos="1931988" algn="l"/>
                <a:tab pos="2416175" algn="l"/>
                <a:tab pos="2898775" algn="l"/>
                <a:tab pos="3382963" algn="l"/>
                <a:tab pos="3865563" algn="l"/>
                <a:tab pos="4349750" algn="l"/>
                <a:tab pos="4832350" algn="l"/>
                <a:tab pos="5314950" algn="l"/>
                <a:tab pos="5799138" algn="l"/>
                <a:tab pos="6281738" algn="l"/>
                <a:tab pos="6765925" algn="l"/>
                <a:tab pos="7248525" algn="l"/>
                <a:tab pos="7732713" algn="l"/>
                <a:tab pos="8215313" algn="l"/>
                <a:tab pos="8699500" algn="l"/>
                <a:tab pos="9182100" algn="l"/>
                <a:tab pos="96647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6370770-671A-484B-BDB0-A05242CE15CE}" type="slidenum">
              <a:rPr lang="sv-SE" altLang="sv-SE">
                <a:latin typeface="Calibri" pitchFamily="34" charset="0"/>
                <a:ea typeface="DejaVu Sans"/>
                <a:cs typeface="DejaVu Sans"/>
              </a:rPr>
              <a:pPr algn="r" eaLnBrk="1" hangingPunct="1">
                <a:spcBef>
                  <a:spcPct val="0"/>
                </a:spcBef>
              </a:pPr>
              <a:t>20</a:t>
            </a:fld>
            <a:endParaRPr lang="sv-SE" altLang="sv-SE">
              <a:latin typeface="Calibri" pitchFamily="34" charset="0"/>
              <a:ea typeface="DejaVu Sans"/>
              <a:cs typeface="DejaVu San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35B6E-2C00-804C-8AEC-23DD9CBE77CE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3782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Linda Mook:</a:t>
            </a:r>
            <a:r>
              <a:rPr lang="nl-NL" baseline="0" dirty="0" smtClean="0"/>
              <a:t> </a:t>
            </a:r>
            <a:r>
              <a:rPr lang="nl-NL" baseline="0" dirty="0" err="1" smtClean="0"/>
              <a:t>modularisation</a:t>
            </a:r>
            <a:endParaRPr lang="nl-NL" baseline="0" dirty="0" smtClean="0"/>
          </a:p>
          <a:p>
            <a:r>
              <a:rPr lang="nl-NL" baseline="0" dirty="0" err="1" smtClean="0"/>
              <a:t>Roxana</a:t>
            </a:r>
            <a:r>
              <a:rPr lang="nl-NL" baseline="0" dirty="0" smtClean="0"/>
              <a:t>: Practical </a:t>
            </a:r>
            <a:r>
              <a:rPr lang="nl-NL" baseline="0" dirty="0" err="1" smtClean="0"/>
              <a:t>application</a:t>
            </a:r>
            <a:endParaRPr lang="nl-NL" baseline="0" dirty="0" smtClean="0"/>
          </a:p>
          <a:p>
            <a:r>
              <a:rPr lang="nl-NL" baseline="0" dirty="0" err="1" smtClean="0"/>
              <a:t>Loreana</a:t>
            </a:r>
            <a:r>
              <a:rPr lang="nl-NL" baseline="0" dirty="0" smtClean="0"/>
              <a:t>: Lead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35B6E-2C00-804C-8AEC-23DD9CBE77CE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5991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A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catalogue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gives</a:t>
            </a:r>
            <a:r>
              <a:rPr lang="nl-NL" baseline="0" dirty="0" smtClean="0"/>
              <a:t> a high level </a:t>
            </a:r>
            <a:r>
              <a:rPr lang="nl-NL" baseline="0" dirty="0" err="1" smtClean="0"/>
              <a:t>overview</a:t>
            </a:r>
            <a:r>
              <a:rPr lang="nl-NL" baseline="0" dirty="0" smtClean="0"/>
              <a:t> of the </a:t>
            </a:r>
            <a:r>
              <a:rPr lang="nl-NL" baseline="0" dirty="0" err="1" smtClean="0"/>
              <a:t>available</a:t>
            </a:r>
            <a:r>
              <a:rPr lang="nl-NL" baseline="0" dirty="0" smtClean="0"/>
              <a:t> sample </a:t>
            </a:r>
            <a:r>
              <a:rPr lang="nl-NL" baseline="0" dirty="0" err="1" smtClean="0"/>
              <a:t>collections</a:t>
            </a:r>
            <a:endParaRPr lang="nl-NL" baseline="0" dirty="0" smtClean="0"/>
          </a:p>
          <a:p>
            <a:r>
              <a:rPr lang="nl-NL" baseline="0" dirty="0" err="1" smtClean="0"/>
              <a:t>Use</a:t>
            </a:r>
            <a:r>
              <a:rPr lang="nl-NL" baseline="0" dirty="0" smtClean="0"/>
              <a:t> cases </a:t>
            </a:r>
            <a:r>
              <a:rPr lang="nl-NL" baseline="0" dirty="0" err="1" smtClean="0"/>
              <a:t>for</a:t>
            </a:r>
            <a:r>
              <a:rPr lang="nl-NL" baseline="0" dirty="0" smtClean="0"/>
              <a:t> a </a:t>
            </a:r>
            <a:r>
              <a:rPr lang="nl-NL" baseline="0" dirty="0" err="1" smtClean="0"/>
              <a:t>catalogue</a:t>
            </a:r>
            <a:r>
              <a:rPr lang="nl-NL" baseline="0" dirty="0" smtClean="0"/>
              <a:t>:</a:t>
            </a:r>
          </a:p>
          <a:p>
            <a:pPr marL="228600" indent="-228600">
              <a:buAutoNum type="arabicPeriod"/>
            </a:pPr>
            <a:r>
              <a:rPr lang="nl-NL" baseline="0" dirty="0" smtClean="0"/>
              <a:t>Cohort </a:t>
            </a:r>
            <a:r>
              <a:rPr lang="nl-NL" baseline="0" dirty="0" err="1" smtClean="0"/>
              <a:t>selection</a:t>
            </a:r>
            <a:endParaRPr lang="nl-NL" baseline="0" dirty="0" smtClean="0"/>
          </a:p>
          <a:p>
            <a:pPr marL="228600" indent="-228600">
              <a:buAutoNum type="arabicPeriod"/>
            </a:pPr>
            <a:r>
              <a:rPr lang="nl-NL" dirty="0" smtClean="0"/>
              <a:t>Policy making:</a:t>
            </a:r>
            <a:r>
              <a:rPr lang="nl-NL" baseline="0" dirty="0" smtClean="0"/>
              <a:t> e.g. </a:t>
            </a:r>
            <a:r>
              <a:rPr lang="nl-NL" baseline="0" dirty="0" err="1" smtClean="0"/>
              <a:t>decision</a:t>
            </a:r>
            <a:r>
              <a:rPr lang="nl-NL" baseline="0" dirty="0" smtClean="0"/>
              <a:t> on focus </a:t>
            </a:r>
            <a:r>
              <a:rPr lang="nl-NL" baseline="0" dirty="0" err="1" smtClean="0"/>
              <a:t>for</a:t>
            </a:r>
            <a:r>
              <a:rPr lang="nl-NL" baseline="0" dirty="0" smtClean="0"/>
              <a:t> a </a:t>
            </a:r>
            <a:r>
              <a:rPr lang="nl-NL" baseline="0" dirty="0" err="1" smtClean="0"/>
              <a:t>biobank</a:t>
            </a:r>
            <a:r>
              <a:rPr lang="nl-NL" baseline="0" dirty="0" smtClean="0"/>
              <a:t> </a:t>
            </a:r>
            <a:r>
              <a:rPr lang="nl-NL" baseline="0" dirty="0" err="1" smtClean="0"/>
              <a:t>based</a:t>
            </a:r>
            <a:r>
              <a:rPr lang="nl-NL" baseline="0" dirty="0" smtClean="0"/>
              <a:t> on </a:t>
            </a:r>
            <a:r>
              <a:rPr lang="nl-NL" baseline="0" dirty="0" err="1" smtClean="0"/>
              <a:t>relative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strength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weaknesses</a:t>
            </a:r>
            <a:r>
              <a:rPr lang="nl-NL" baseline="0" dirty="0" smtClean="0"/>
              <a:t>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35B6E-2C00-804C-8AEC-23DD9CBE77CE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8307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724532" algn="l"/>
                <a:tab pos="1450595" algn="l"/>
                <a:tab pos="2176658" algn="l"/>
                <a:tab pos="2902721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1pPr>
            <a:lvl2pPr eaLnBrk="0" hangingPunct="0">
              <a:spcBef>
                <a:spcPct val="30000"/>
              </a:spcBef>
              <a:tabLst>
                <a:tab pos="724532" algn="l"/>
                <a:tab pos="1450595" algn="l"/>
                <a:tab pos="2176658" algn="l"/>
                <a:tab pos="2902721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2pPr>
            <a:lvl3pPr eaLnBrk="0" hangingPunct="0">
              <a:spcBef>
                <a:spcPct val="30000"/>
              </a:spcBef>
              <a:tabLst>
                <a:tab pos="724532" algn="l"/>
                <a:tab pos="1450595" algn="l"/>
                <a:tab pos="2176658" algn="l"/>
                <a:tab pos="2902721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3pPr>
            <a:lvl4pPr eaLnBrk="0" hangingPunct="0">
              <a:spcBef>
                <a:spcPct val="30000"/>
              </a:spcBef>
              <a:tabLst>
                <a:tab pos="724532" algn="l"/>
                <a:tab pos="1450595" algn="l"/>
                <a:tab pos="2176658" algn="l"/>
                <a:tab pos="2902721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4pPr>
            <a:lvl5pPr eaLnBrk="0" hangingPunct="0">
              <a:spcBef>
                <a:spcPct val="30000"/>
              </a:spcBef>
              <a:tabLst>
                <a:tab pos="724532" algn="l"/>
                <a:tab pos="1450595" algn="l"/>
                <a:tab pos="2176658" algn="l"/>
                <a:tab pos="2902721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426338" indent="-220576" defTabSz="44115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532" algn="l"/>
                <a:tab pos="1450595" algn="l"/>
                <a:tab pos="2176658" algn="l"/>
                <a:tab pos="2902721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867490" indent="-220576" defTabSz="44115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532" algn="l"/>
                <a:tab pos="1450595" algn="l"/>
                <a:tab pos="2176658" algn="l"/>
                <a:tab pos="2902721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308642" indent="-220576" defTabSz="44115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532" algn="l"/>
                <a:tab pos="1450595" algn="l"/>
                <a:tab pos="2176658" algn="l"/>
                <a:tab pos="2902721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749794" indent="-220576" defTabSz="44115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532" algn="l"/>
                <a:tab pos="1450595" algn="l"/>
                <a:tab pos="2176658" algn="l"/>
                <a:tab pos="2902721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55A9C2DC-407D-4CED-B12B-9FF8610B46A1}" type="slidenum">
              <a:rPr lang="en-US" altLang="sv-SE" sz="1400"/>
              <a:pPr eaLnBrk="1" hangingPunct="1">
                <a:spcBef>
                  <a:spcPct val="0"/>
                </a:spcBef>
              </a:pPr>
              <a:t>11</a:t>
            </a:fld>
            <a:endParaRPr lang="en-US" altLang="sv-SE" sz="1400"/>
          </a:p>
        </p:txBody>
      </p:sp>
      <p:sp>
        <p:nvSpPr>
          <p:cNvPr id="296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74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95" y="4344361"/>
            <a:ext cx="5487013" cy="411458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tabLst>
                <a:tab pos="724532" algn="l"/>
                <a:tab pos="1450595" algn="l"/>
                <a:tab pos="2176658" algn="l"/>
                <a:tab pos="2902721" algn="l"/>
                <a:tab pos="3628784" algn="l"/>
                <a:tab pos="4354847" algn="l"/>
                <a:tab pos="5080911" algn="l"/>
              </a:tabLst>
            </a:pPr>
            <a:r>
              <a:rPr lang="en-US" altLang="sv-SE" dirty="0" smtClean="0">
                <a:latin typeface="Times New Roman" pitchFamily="18" charset="0"/>
              </a:rPr>
              <a:t>Catalogue is descriptive,</a:t>
            </a:r>
            <a:r>
              <a:rPr lang="en-US" altLang="sv-SE" baseline="0" dirty="0" smtClean="0">
                <a:latin typeface="Times New Roman" pitchFamily="18" charset="0"/>
              </a:rPr>
              <a:t> but might also contain (coarse) aggregated data</a:t>
            </a:r>
            <a:endParaRPr lang="en-US" altLang="sv-SE" dirty="0" smtClean="0">
              <a:latin typeface="Times New Roman" pitchFamily="18" charset="0"/>
            </a:endParaRPr>
          </a:p>
        </p:txBody>
      </p:sp>
      <p:sp>
        <p:nvSpPr>
          <p:cNvPr id="29701" name="Text Box 3"/>
          <p:cNvSpPr txBox="1">
            <a:spLocks noChangeArrowheads="1"/>
          </p:cNvSpPr>
          <p:nvPr/>
        </p:nvSpPr>
        <p:spPr bwMode="auto">
          <a:xfrm>
            <a:off x="3884464" y="8685879"/>
            <a:ext cx="2972005" cy="45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281" tIns="46946" rIns="90281" bIns="46946" anchor="b"/>
          <a:lstStyle>
            <a:lvl1pPr eaLnBrk="0" hangingPunct="0">
              <a:spcBef>
                <a:spcPct val="30000"/>
              </a:spcBef>
              <a:tabLst>
                <a:tab pos="0" algn="l"/>
                <a:tab pos="482600" algn="l"/>
                <a:tab pos="965200" algn="l"/>
                <a:tab pos="1449388" algn="l"/>
                <a:tab pos="1931988" algn="l"/>
                <a:tab pos="2416175" algn="l"/>
                <a:tab pos="2898775" algn="l"/>
                <a:tab pos="3382963" algn="l"/>
                <a:tab pos="3865563" algn="l"/>
                <a:tab pos="4349750" algn="l"/>
                <a:tab pos="4832350" algn="l"/>
                <a:tab pos="5314950" algn="l"/>
                <a:tab pos="5799138" algn="l"/>
                <a:tab pos="6281738" algn="l"/>
                <a:tab pos="6765925" algn="l"/>
                <a:tab pos="7248525" algn="l"/>
                <a:tab pos="7732713" algn="l"/>
                <a:tab pos="8215313" algn="l"/>
                <a:tab pos="8699500" algn="l"/>
                <a:tab pos="9182100" algn="l"/>
                <a:tab pos="96647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82600" algn="l"/>
                <a:tab pos="965200" algn="l"/>
                <a:tab pos="1449388" algn="l"/>
                <a:tab pos="1931988" algn="l"/>
                <a:tab pos="2416175" algn="l"/>
                <a:tab pos="2898775" algn="l"/>
                <a:tab pos="3382963" algn="l"/>
                <a:tab pos="3865563" algn="l"/>
                <a:tab pos="4349750" algn="l"/>
                <a:tab pos="4832350" algn="l"/>
                <a:tab pos="5314950" algn="l"/>
                <a:tab pos="5799138" algn="l"/>
                <a:tab pos="6281738" algn="l"/>
                <a:tab pos="6765925" algn="l"/>
                <a:tab pos="7248525" algn="l"/>
                <a:tab pos="7732713" algn="l"/>
                <a:tab pos="8215313" algn="l"/>
                <a:tab pos="8699500" algn="l"/>
                <a:tab pos="9182100" algn="l"/>
                <a:tab pos="96647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82600" algn="l"/>
                <a:tab pos="965200" algn="l"/>
                <a:tab pos="1449388" algn="l"/>
                <a:tab pos="1931988" algn="l"/>
                <a:tab pos="2416175" algn="l"/>
                <a:tab pos="2898775" algn="l"/>
                <a:tab pos="3382963" algn="l"/>
                <a:tab pos="3865563" algn="l"/>
                <a:tab pos="4349750" algn="l"/>
                <a:tab pos="4832350" algn="l"/>
                <a:tab pos="5314950" algn="l"/>
                <a:tab pos="5799138" algn="l"/>
                <a:tab pos="6281738" algn="l"/>
                <a:tab pos="6765925" algn="l"/>
                <a:tab pos="7248525" algn="l"/>
                <a:tab pos="7732713" algn="l"/>
                <a:tab pos="8215313" algn="l"/>
                <a:tab pos="8699500" algn="l"/>
                <a:tab pos="9182100" algn="l"/>
                <a:tab pos="96647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82600" algn="l"/>
                <a:tab pos="965200" algn="l"/>
                <a:tab pos="1449388" algn="l"/>
                <a:tab pos="1931988" algn="l"/>
                <a:tab pos="2416175" algn="l"/>
                <a:tab pos="2898775" algn="l"/>
                <a:tab pos="3382963" algn="l"/>
                <a:tab pos="3865563" algn="l"/>
                <a:tab pos="4349750" algn="l"/>
                <a:tab pos="4832350" algn="l"/>
                <a:tab pos="5314950" algn="l"/>
                <a:tab pos="5799138" algn="l"/>
                <a:tab pos="6281738" algn="l"/>
                <a:tab pos="6765925" algn="l"/>
                <a:tab pos="7248525" algn="l"/>
                <a:tab pos="7732713" algn="l"/>
                <a:tab pos="8215313" algn="l"/>
                <a:tab pos="8699500" algn="l"/>
                <a:tab pos="9182100" algn="l"/>
                <a:tab pos="96647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82600" algn="l"/>
                <a:tab pos="965200" algn="l"/>
                <a:tab pos="1449388" algn="l"/>
                <a:tab pos="1931988" algn="l"/>
                <a:tab pos="2416175" algn="l"/>
                <a:tab pos="2898775" algn="l"/>
                <a:tab pos="3382963" algn="l"/>
                <a:tab pos="3865563" algn="l"/>
                <a:tab pos="4349750" algn="l"/>
                <a:tab pos="4832350" algn="l"/>
                <a:tab pos="5314950" algn="l"/>
                <a:tab pos="5799138" algn="l"/>
                <a:tab pos="6281738" algn="l"/>
                <a:tab pos="6765925" algn="l"/>
                <a:tab pos="7248525" algn="l"/>
                <a:tab pos="7732713" algn="l"/>
                <a:tab pos="8215313" algn="l"/>
                <a:tab pos="8699500" algn="l"/>
                <a:tab pos="9182100" algn="l"/>
                <a:tab pos="96647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82600" algn="l"/>
                <a:tab pos="965200" algn="l"/>
                <a:tab pos="1449388" algn="l"/>
                <a:tab pos="1931988" algn="l"/>
                <a:tab pos="2416175" algn="l"/>
                <a:tab pos="2898775" algn="l"/>
                <a:tab pos="3382963" algn="l"/>
                <a:tab pos="3865563" algn="l"/>
                <a:tab pos="4349750" algn="l"/>
                <a:tab pos="4832350" algn="l"/>
                <a:tab pos="5314950" algn="l"/>
                <a:tab pos="5799138" algn="l"/>
                <a:tab pos="6281738" algn="l"/>
                <a:tab pos="6765925" algn="l"/>
                <a:tab pos="7248525" algn="l"/>
                <a:tab pos="7732713" algn="l"/>
                <a:tab pos="8215313" algn="l"/>
                <a:tab pos="8699500" algn="l"/>
                <a:tab pos="9182100" algn="l"/>
                <a:tab pos="96647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82600" algn="l"/>
                <a:tab pos="965200" algn="l"/>
                <a:tab pos="1449388" algn="l"/>
                <a:tab pos="1931988" algn="l"/>
                <a:tab pos="2416175" algn="l"/>
                <a:tab pos="2898775" algn="l"/>
                <a:tab pos="3382963" algn="l"/>
                <a:tab pos="3865563" algn="l"/>
                <a:tab pos="4349750" algn="l"/>
                <a:tab pos="4832350" algn="l"/>
                <a:tab pos="5314950" algn="l"/>
                <a:tab pos="5799138" algn="l"/>
                <a:tab pos="6281738" algn="l"/>
                <a:tab pos="6765925" algn="l"/>
                <a:tab pos="7248525" algn="l"/>
                <a:tab pos="7732713" algn="l"/>
                <a:tab pos="8215313" algn="l"/>
                <a:tab pos="8699500" algn="l"/>
                <a:tab pos="9182100" algn="l"/>
                <a:tab pos="96647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82600" algn="l"/>
                <a:tab pos="965200" algn="l"/>
                <a:tab pos="1449388" algn="l"/>
                <a:tab pos="1931988" algn="l"/>
                <a:tab pos="2416175" algn="l"/>
                <a:tab pos="2898775" algn="l"/>
                <a:tab pos="3382963" algn="l"/>
                <a:tab pos="3865563" algn="l"/>
                <a:tab pos="4349750" algn="l"/>
                <a:tab pos="4832350" algn="l"/>
                <a:tab pos="5314950" algn="l"/>
                <a:tab pos="5799138" algn="l"/>
                <a:tab pos="6281738" algn="l"/>
                <a:tab pos="6765925" algn="l"/>
                <a:tab pos="7248525" algn="l"/>
                <a:tab pos="7732713" algn="l"/>
                <a:tab pos="8215313" algn="l"/>
                <a:tab pos="8699500" algn="l"/>
                <a:tab pos="9182100" algn="l"/>
                <a:tab pos="96647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82600" algn="l"/>
                <a:tab pos="965200" algn="l"/>
                <a:tab pos="1449388" algn="l"/>
                <a:tab pos="1931988" algn="l"/>
                <a:tab pos="2416175" algn="l"/>
                <a:tab pos="2898775" algn="l"/>
                <a:tab pos="3382963" algn="l"/>
                <a:tab pos="3865563" algn="l"/>
                <a:tab pos="4349750" algn="l"/>
                <a:tab pos="4832350" algn="l"/>
                <a:tab pos="5314950" algn="l"/>
                <a:tab pos="5799138" algn="l"/>
                <a:tab pos="6281738" algn="l"/>
                <a:tab pos="6765925" algn="l"/>
                <a:tab pos="7248525" algn="l"/>
                <a:tab pos="7732713" algn="l"/>
                <a:tab pos="8215313" algn="l"/>
                <a:tab pos="8699500" algn="l"/>
                <a:tab pos="9182100" algn="l"/>
                <a:tab pos="96647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6370770-671A-484B-BDB0-A05242CE15CE}" type="slidenum">
              <a:rPr lang="sv-SE" altLang="sv-SE">
                <a:latin typeface="Calibri" pitchFamily="34" charset="0"/>
                <a:ea typeface="DejaVu Sans"/>
                <a:cs typeface="DejaVu Sans"/>
              </a:rPr>
              <a:pPr algn="r" eaLnBrk="1" hangingPunct="1">
                <a:spcBef>
                  <a:spcPct val="0"/>
                </a:spcBef>
              </a:pPr>
              <a:t>11</a:t>
            </a:fld>
            <a:endParaRPr lang="sv-SE" altLang="sv-SE">
              <a:latin typeface="Calibri" pitchFamily="34" charset="0"/>
              <a:ea typeface="DejaVu Sans"/>
              <a:cs typeface="DejaVu San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Uses</a:t>
            </a:r>
            <a:r>
              <a:rPr lang="nl-NL" dirty="0" smtClean="0"/>
              <a:t> the </a:t>
            </a:r>
            <a:r>
              <a:rPr lang="nl-NL" dirty="0" err="1" smtClean="0"/>
              <a:t>core</a:t>
            </a:r>
            <a:r>
              <a:rPr lang="nl-NL" dirty="0" smtClean="0"/>
              <a:t> modules: </a:t>
            </a:r>
            <a:r>
              <a:rPr lang="nl-NL" dirty="0" err="1" smtClean="0"/>
              <a:t>biobank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sample </a:t>
            </a:r>
            <a:r>
              <a:rPr lang="nl-NL" dirty="0" err="1" smtClean="0"/>
              <a:t>collection</a:t>
            </a:r>
            <a:r>
              <a:rPr lang="nl-NL" dirty="0" smtClean="0"/>
              <a:t>, </a:t>
            </a:r>
            <a:r>
              <a:rPr lang="nl-NL" dirty="0" err="1" smtClean="0"/>
              <a:t>might</a:t>
            </a:r>
            <a:r>
              <a:rPr lang="nl-NL" dirty="0" smtClean="0"/>
              <a:t> </a:t>
            </a:r>
            <a:r>
              <a:rPr lang="nl-NL" dirty="0" err="1" smtClean="0"/>
              <a:t>also</a:t>
            </a:r>
            <a:r>
              <a:rPr lang="nl-NL" dirty="0" smtClean="0"/>
              <a:t> </a:t>
            </a:r>
            <a:r>
              <a:rPr lang="nl-NL" dirty="0" err="1" smtClean="0"/>
              <a:t>use</a:t>
            </a:r>
            <a:r>
              <a:rPr lang="nl-NL" dirty="0" smtClean="0"/>
              <a:t> </a:t>
            </a:r>
            <a:r>
              <a:rPr lang="nl-NL" dirty="0" err="1" smtClean="0"/>
              <a:t>study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experiments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35B6E-2C00-804C-8AEC-23DD9CBE77CE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2641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Detailed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catalogue</a:t>
            </a:r>
            <a:r>
              <a:rPr lang="nl-NL" baseline="0" dirty="0" smtClean="0"/>
              <a:t> of </a:t>
            </a:r>
            <a:r>
              <a:rPr lang="nl-NL" baseline="0" dirty="0" err="1" smtClean="0"/>
              <a:t>available</a:t>
            </a:r>
            <a:r>
              <a:rPr lang="nl-NL" baseline="0" dirty="0" smtClean="0"/>
              <a:t> samples </a:t>
            </a:r>
            <a:r>
              <a:rPr lang="nl-NL" baseline="0" dirty="0" err="1" smtClean="0"/>
              <a:t>within</a:t>
            </a:r>
            <a:r>
              <a:rPr lang="nl-NL" baseline="0" dirty="0" smtClean="0"/>
              <a:t> a </a:t>
            </a:r>
            <a:r>
              <a:rPr lang="nl-NL" baseline="0" dirty="0" err="1" smtClean="0"/>
              <a:t>study</a:t>
            </a:r>
            <a:r>
              <a:rPr lang="nl-NL" baseline="0" dirty="0" smtClean="0"/>
              <a:t>:</a:t>
            </a:r>
          </a:p>
          <a:p>
            <a:pPr marL="171450" indent="-171450">
              <a:buFontTx/>
              <a:buChar char="-"/>
            </a:pPr>
            <a:r>
              <a:rPr lang="nl-NL" baseline="0" dirty="0" smtClean="0"/>
              <a:t>source </a:t>
            </a:r>
            <a:r>
              <a:rPr lang="nl-NL" baseline="0" dirty="0" err="1" smtClean="0"/>
              <a:t>for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researchers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find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their</a:t>
            </a:r>
            <a:r>
              <a:rPr lang="nl-NL" baseline="0" dirty="0" smtClean="0"/>
              <a:t> samples</a:t>
            </a:r>
          </a:p>
          <a:p>
            <a:pPr marL="171450" indent="-171450">
              <a:buFontTx/>
              <a:buChar char="-"/>
            </a:pPr>
            <a:r>
              <a:rPr lang="nl-NL" baseline="0" dirty="0" smtClean="0"/>
              <a:t>source </a:t>
            </a:r>
            <a:r>
              <a:rPr lang="nl-NL" baseline="0" dirty="0" err="1" smtClean="0"/>
              <a:t>for</a:t>
            </a:r>
            <a:r>
              <a:rPr lang="nl-NL" baseline="0" dirty="0" smtClean="0"/>
              <a:t> PI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monitor the </a:t>
            </a:r>
            <a:r>
              <a:rPr lang="nl-NL" baseline="0" dirty="0" err="1" smtClean="0"/>
              <a:t>progress</a:t>
            </a:r>
            <a:r>
              <a:rPr lang="nl-NL" baseline="0" dirty="0" smtClean="0"/>
              <a:t> of the </a:t>
            </a:r>
            <a:r>
              <a:rPr lang="nl-NL" baseline="0" dirty="0" err="1" smtClean="0"/>
              <a:t>collection</a:t>
            </a:r>
            <a:r>
              <a:rPr lang="nl-NL" baseline="0" dirty="0" smtClean="0"/>
              <a:t> building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usage</a:t>
            </a:r>
            <a:endParaRPr lang="nl-NL" baseline="0" dirty="0" smtClean="0"/>
          </a:p>
          <a:p>
            <a:pPr marL="171450" indent="-171450">
              <a:buFontTx/>
              <a:buChar char="-"/>
            </a:pPr>
            <a:endParaRPr lang="nl-NL" baseline="0" dirty="0" smtClean="0"/>
          </a:p>
          <a:p>
            <a:pPr marL="0" indent="0">
              <a:buFontTx/>
              <a:buNone/>
            </a:pPr>
            <a:r>
              <a:rPr lang="nl-NL" baseline="0" dirty="0" err="1" smtClean="0"/>
              <a:t>Example</a:t>
            </a:r>
            <a:r>
              <a:rPr lang="nl-NL" baseline="0" dirty="0" smtClean="0"/>
              <a:t>: </a:t>
            </a:r>
            <a:r>
              <a:rPr lang="nl-NL" baseline="0" dirty="0" err="1" smtClean="0"/>
              <a:t>TraIT</a:t>
            </a:r>
            <a:r>
              <a:rPr lang="nl-NL" baseline="0" dirty="0" smtClean="0"/>
              <a:t>, RD-Connect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35B6E-2C00-804C-8AEC-23DD9CBE77CE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94172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724532" algn="l"/>
                <a:tab pos="1450595" algn="l"/>
                <a:tab pos="2176658" algn="l"/>
                <a:tab pos="2902721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1pPr>
            <a:lvl2pPr eaLnBrk="0" hangingPunct="0">
              <a:spcBef>
                <a:spcPct val="30000"/>
              </a:spcBef>
              <a:tabLst>
                <a:tab pos="724532" algn="l"/>
                <a:tab pos="1450595" algn="l"/>
                <a:tab pos="2176658" algn="l"/>
                <a:tab pos="2902721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2pPr>
            <a:lvl3pPr eaLnBrk="0" hangingPunct="0">
              <a:spcBef>
                <a:spcPct val="30000"/>
              </a:spcBef>
              <a:tabLst>
                <a:tab pos="724532" algn="l"/>
                <a:tab pos="1450595" algn="l"/>
                <a:tab pos="2176658" algn="l"/>
                <a:tab pos="2902721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3pPr>
            <a:lvl4pPr eaLnBrk="0" hangingPunct="0">
              <a:spcBef>
                <a:spcPct val="30000"/>
              </a:spcBef>
              <a:tabLst>
                <a:tab pos="724532" algn="l"/>
                <a:tab pos="1450595" algn="l"/>
                <a:tab pos="2176658" algn="l"/>
                <a:tab pos="2902721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4pPr>
            <a:lvl5pPr eaLnBrk="0" hangingPunct="0">
              <a:spcBef>
                <a:spcPct val="30000"/>
              </a:spcBef>
              <a:tabLst>
                <a:tab pos="724532" algn="l"/>
                <a:tab pos="1450595" algn="l"/>
                <a:tab pos="2176658" algn="l"/>
                <a:tab pos="2902721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426338" indent="-220576" defTabSz="44115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532" algn="l"/>
                <a:tab pos="1450595" algn="l"/>
                <a:tab pos="2176658" algn="l"/>
                <a:tab pos="2902721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867490" indent="-220576" defTabSz="44115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532" algn="l"/>
                <a:tab pos="1450595" algn="l"/>
                <a:tab pos="2176658" algn="l"/>
                <a:tab pos="2902721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308642" indent="-220576" defTabSz="44115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532" algn="l"/>
                <a:tab pos="1450595" algn="l"/>
                <a:tab pos="2176658" algn="l"/>
                <a:tab pos="2902721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749794" indent="-220576" defTabSz="44115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532" algn="l"/>
                <a:tab pos="1450595" algn="l"/>
                <a:tab pos="2176658" algn="l"/>
                <a:tab pos="2902721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55A9C2DC-407D-4CED-B12B-9FF8610B46A1}" type="slidenum">
              <a:rPr lang="en-US" altLang="sv-SE" sz="1400"/>
              <a:pPr eaLnBrk="1" hangingPunct="1">
                <a:spcBef>
                  <a:spcPct val="0"/>
                </a:spcBef>
              </a:pPr>
              <a:t>14</a:t>
            </a:fld>
            <a:endParaRPr lang="en-US" altLang="sv-SE" sz="1400"/>
          </a:p>
        </p:txBody>
      </p:sp>
      <p:sp>
        <p:nvSpPr>
          <p:cNvPr id="296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74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95" y="4344361"/>
            <a:ext cx="5487013" cy="411458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tabLst>
                <a:tab pos="724532" algn="l"/>
                <a:tab pos="1450595" algn="l"/>
                <a:tab pos="2176658" algn="l"/>
                <a:tab pos="2902721" algn="l"/>
                <a:tab pos="3628784" algn="l"/>
                <a:tab pos="4354847" algn="l"/>
                <a:tab pos="5080911" algn="l"/>
              </a:tabLst>
            </a:pPr>
            <a:r>
              <a:rPr lang="en-US" altLang="sv-SE" dirty="0" smtClean="0">
                <a:latin typeface="Times New Roman" pitchFamily="18" charset="0"/>
              </a:rPr>
              <a:t>Focus is on the individual</a:t>
            </a:r>
            <a:r>
              <a:rPr lang="en-US" altLang="sv-SE" baseline="0" dirty="0" smtClean="0">
                <a:latin typeface="Times New Roman" pitchFamily="18" charset="0"/>
              </a:rPr>
              <a:t> sample and donor data, but the descriptive and aggregated data is used as well</a:t>
            </a:r>
            <a:endParaRPr lang="en-US" altLang="sv-SE" dirty="0" smtClean="0">
              <a:latin typeface="Times New Roman" pitchFamily="18" charset="0"/>
            </a:endParaRPr>
          </a:p>
        </p:txBody>
      </p:sp>
      <p:sp>
        <p:nvSpPr>
          <p:cNvPr id="29701" name="Text Box 3"/>
          <p:cNvSpPr txBox="1">
            <a:spLocks noChangeArrowheads="1"/>
          </p:cNvSpPr>
          <p:nvPr/>
        </p:nvSpPr>
        <p:spPr bwMode="auto">
          <a:xfrm>
            <a:off x="3884464" y="8685879"/>
            <a:ext cx="2972005" cy="45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281" tIns="46946" rIns="90281" bIns="46946" anchor="b"/>
          <a:lstStyle>
            <a:lvl1pPr eaLnBrk="0" hangingPunct="0">
              <a:spcBef>
                <a:spcPct val="30000"/>
              </a:spcBef>
              <a:tabLst>
                <a:tab pos="0" algn="l"/>
                <a:tab pos="482600" algn="l"/>
                <a:tab pos="965200" algn="l"/>
                <a:tab pos="1449388" algn="l"/>
                <a:tab pos="1931988" algn="l"/>
                <a:tab pos="2416175" algn="l"/>
                <a:tab pos="2898775" algn="l"/>
                <a:tab pos="3382963" algn="l"/>
                <a:tab pos="3865563" algn="l"/>
                <a:tab pos="4349750" algn="l"/>
                <a:tab pos="4832350" algn="l"/>
                <a:tab pos="5314950" algn="l"/>
                <a:tab pos="5799138" algn="l"/>
                <a:tab pos="6281738" algn="l"/>
                <a:tab pos="6765925" algn="l"/>
                <a:tab pos="7248525" algn="l"/>
                <a:tab pos="7732713" algn="l"/>
                <a:tab pos="8215313" algn="l"/>
                <a:tab pos="8699500" algn="l"/>
                <a:tab pos="9182100" algn="l"/>
                <a:tab pos="96647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82600" algn="l"/>
                <a:tab pos="965200" algn="l"/>
                <a:tab pos="1449388" algn="l"/>
                <a:tab pos="1931988" algn="l"/>
                <a:tab pos="2416175" algn="l"/>
                <a:tab pos="2898775" algn="l"/>
                <a:tab pos="3382963" algn="l"/>
                <a:tab pos="3865563" algn="l"/>
                <a:tab pos="4349750" algn="l"/>
                <a:tab pos="4832350" algn="l"/>
                <a:tab pos="5314950" algn="l"/>
                <a:tab pos="5799138" algn="l"/>
                <a:tab pos="6281738" algn="l"/>
                <a:tab pos="6765925" algn="l"/>
                <a:tab pos="7248525" algn="l"/>
                <a:tab pos="7732713" algn="l"/>
                <a:tab pos="8215313" algn="l"/>
                <a:tab pos="8699500" algn="l"/>
                <a:tab pos="9182100" algn="l"/>
                <a:tab pos="96647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82600" algn="l"/>
                <a:tab pos="965200" algn="l"/>
                <a:tab pos="1449388" algn="l"/>
                <a:tab pos="1931988" algn="l"/>
                <a:tab pos="2416175" algn="l"/>
                <a:tab pos="2898775" algn="l"/>
                <a:tab pos="3382963" algn="l"/>
                <a:tab pos="3865563" algn="l"/>
                <a:tab pos="4349750" algn="l"/>
                <a:tab pos="4832350" algn="l"/>
                <a:tab pos="5314950" algn="l"/>
                <a:tab pos="5799138" algn="l"/>
                <a:tab pos="6281738" algn="l"/>
                <a:tab pos="6765925" algn="l"/>
                <a:tab pos="7248525" algn="l"/>
                <a:tab pos="7732713" algn="l"/>
                <a:tab pos="8215313" algn="l"/>
                <a:tab pos="8699500" algn="l"/>
                <a:tab pos="9182100" algn="l"/>
                <a:tab pos="96647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82600" algn="l"/>
                <a:tab pos="965200" algn="l"/>
                <a:tab pos="1449388" algn="l"/>
                <a:tab pos="1931988" algn="l"/>
                <a:tab pos="2416175" algn="l"/>
                <a:tab pos="2898775" algn="l"/>
                <a:tab pos="3382963" algn="l"/>
                <a:tab pos="3865563" algn="l"/>
                <a:tab pos="4349750" algn="l"/>
                <a:tab pos="4832350" algn="l"/>
                <a:tab pos="5314950" algn="l"/>
                <a:tab pos="5799138" algn="l"/>
                <a:tab pos="6281738" algn="l"/>
                <a:tab pos="6765925" algn="l"/>
                <a:tab pos="7248525" algn="l"/>
                <a:tab pos="7732713" algn="l"/>
                <a:tab pos="8215313" algn="l"/>
                <a:tab pos="8699500" algn="l"/>
                <a:tab pos="9182100" algn="l"/>
                <a:tab pos="96647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82600" algn="l"/>
                <a:tab pos="965200" algn="l"/>
                <a:tab pos="1449388" algn="l"/>
                <a:tab pos="1931988" algn="l"/>
                <a:tab pos="2416175" algn="l"/>
                <a:tab pos="2898775" algn="l"/>
                <a:tab pos="3382963" algn="l"/>
                <a:tab pos="3865563" algn="l"/>
                <a:tab pos="4349750" algn="l"/>
                <a:tab pos="4832350" algn="l"/>
                <a:tab pos="5314950" algn="l"/>
                <a:tab pos="5799138" algn="l"/>
                <a:tab pos="6281738" algn="l"/>
                <a:tab pos="6765925" algn="l"/>
                <a:tab pos="7248525" algn="l"/>
                <a:tab pos="7732713" algn="l"/>
                <a:tab pos="8215313" algn="l"/>
                <a:tab pos="8699500" algn="l"/>
                <a:tab pos="9182100" algn="l"/>
                <a:tab pos="96647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82600" algn="l"/>
                <a:tab pos="965200" algn="l"/>
                <a:tab pos="1449388" algn="l"/>
                <a:tab pos="1931988" algn="l"/>
                <a:tab pos="2416175" algn="l"/>
                <a:tab pos="2898775" algn="l"/>
                <a:tab pos="3382963" algn="l"/>
                <a:tab pos="3865563" algn="l"/>
                <a:tab pos="4349750" algn="l"/>
                <a:tab pos="4832350" algn="l"/>
                <a:tab pos="5314950" algn="l"/>
                <a:tab pos="5799138" algn="l"/>
                <a:tab pos="6281738" algn="l"/>
                <a:tab pos="6765925" algn="l"/>
                <a:tab pos="7248525" algn="l"/>
                <a:tab pos="7732713" algn="l"/>
                <a:tab pos="8215313" algn="l"/>
                <a:tab pos="8699500" algn="l"/>
                <a:tab pos="9182100" algn="l"/>
                <a:tab pos="96647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82600" algn="l"/>
                <a:tab pos="965200" algn="l"/>
                <a:tab pos="1449388" algn="l"/>
                <a:tab pos="1931988" algn="l"/>
                <a:tab pos="2416175" algn="l"/>
                <a:tab pos="2898775" algn="l"/>
                <a:tab pos="3382963" algn="l"/>
                <a:tab pos="3865563" algn="l"/>
                <a:tab pos="4349750" algn="l"/>
                <a:tab pos="4832350" algn="l"/>
                <a:tab pos="5314950" algn="l"/>
                <a:tab pos="5799138" algn="l"/>
                <a:tab pos="6281738" algn="l"/>
                <a:tab pos="6765925" algn="l"/>
                <a:tab pos="7248525" algn="l"/>
                <a:tab pos="7732713" algn="l"/>
                <a:tab pos="8215313" algn="l"/>
                <a:tab pos="8699500" algn="l"/>
                <a:tab pos="9182100" algn="l"/>
                <a:tab pos="96647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82600" algn="l"/>
                <a:tab pos="965200" algn="l"/>
                <a:tab pos="1449388" algn="l"/>
                <a:tab pos="1931988" algn="l"/>
                <a:tab pos="2416175" algn="l"/>
                <a:tab pos="2898775" algn="l"/>
                <a:tab pos="3382963" algn="l"/>
                <a:tab pos="3865563" algn="l"/>
                <a:tab pos="4349750" algn="l"/>
                <a:tab pos="4832350" algn="l"/>
                <a:tab pos="5314950" algn="l"/>
                <a:tab pos="5799138" algn="l"/>
                <a:tab pos="6281738" algn="l"/>
                <a:tab pos="6765925" algn="l"/>
                <a:tab pos="7248525" algn="l"/>
                <a:tab pos="7732713" algn="l"/>
                <a:tab pos="8215313" algn="l"/>
                <a:tab pos="8699500" algn="l"/>
                <a:tab pos="9182100" algn="l"/>
                <a:tab pos="96647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82600" algn="l"/>
                <a:tab pos="965200" algn="l"/>
                <a:tab pos="1449388" algn="l"/>
                <a:tab pos="1931988" algn="l"/>
                <a:tab pos="2416175" algn="l"/>
                <a:tab pos="2898775" algn="l"/>
                <a:tab pos="3382963" algn="l"/>
                <a:tab pos="3865563" algn="l"/>
                <a:tab pos="4349750" algn="l"/>
                <a:tab pos="4832350" algn="l"/>
                <a:tab pos="5314950" algn="l"/>
                <a:tab pos="5799138" algn="l"/>
                <a:tab pos="6281738" algn="l"/>
                <a:tab pos="6765925" algn="l"/>
                <a:tab pos="7248525" algn="l"/>
                <a:tab pos="7732713" algn="l"/>
                <a:tab pos="8215313" algn="l"/>
                <a:tab pos="8699500" algn="l"/>
                <a:tab pos="9182100" algn="l"/>
                <a:tab pos="96647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6370770-671A-484B-BDB0-A05242CE15CE}" type="slidenum">
              <a:rPr lang="sv-SE" altLang="sv-SE">
                <a:latin typeface="Calibri" pitchFamily="34" charset="0"/>
                <a:ea typeface="DejaVu Sans"/>
                <a:cs typeface="DejaVu Sans"/>
              </a:rPr>
              <a:pPr algn="r" eaLnBrk="1" hangingPunct="1">
                <a:spcBef>
                  <a:spcPct val="0"/>
                </a:spcBef>
              </a:pPr>
              <a:t>14</a:t>
            </a:fld>
            <a:endParaRPr lang="sv-SE" altLang="sv-SE">
              <a:latin typeface="Calibri" pitchFamily="34" charset="0"/>
              <a:ea typeface="DejaVu Sans"/>
              <a:cs typeface="DejaVu San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Uses</a:t>
            </a:r>
            <a:r>
              <a:rPr lang="nl-NL" dirty="0" smtClean="0"/>
              <a:t> the full model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might</a:t>
            </a:r>
            <a:r>
              <a:rPr lang="nl-NL" baseline="0" dirty="0" smtClean="0"/>
              <a:t> have a more </a:t>
            </a:r>
            <a:r>
              <a:rPr lang="nl-NL" baseline="0" dirty="0" err="1" smtClean="0"/>
              <a:t>detailed</a:t>
            </a:r>
            <a:r>
              <a:rPr lang="nl-NL" baseline="0" dirty="0" smtClean="0"/>
              <a:t> model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35B6E-2C00-804C-8AEC-23DD9CBE77CE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77522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A workflow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that</a:t>
            </a:r>
            <a:r>
              <a:rPr lang="nl-NL" baseline="0" dirty="0" smtClean="0"/>
              <a:t> monitors the </a:t>
            </a:r>
            <a:r>
              <a:rPr lang="nl-NL" baseline="0" dirty="0" err="1" smtClean="0"/>
              <a:t>process</a:t>
            </a:r>
            <a:r>
              <a:rPr lang="nl-NL" baseline="0" dirty="0" smtClean="0"/>
              <a:t> of sample </a:t>
            </a:r>
            <a:r>
              <a:rPr lang="nl-NL" baseline="0" dirty="0" err="1" smtClean="0"/>
              <a:t>request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from</a:t>
            </a:r>
            <a:r>
              <a:rPr lang="nl-NL" baseline="0" dirty="0" smtClean="0"/>
              <a:t> the </a:t>
            </a:r>
            <a:r>
              <a:rPr lang="nl-NL" baseline="0" dirty="0" err="1" smtClean="0"/>
              <a:t>initial</a:t>
            </a:r>
            <a:r>
              <a:rPr lang="nl-NL" baseline="0" dirty="0" smtClean="0"/>
              <a:t> </a:t>
            </a:r>
            <a:r>
              <a:rPr lang="nl-NL" baseline="0" dirty="0" err="1" smtClean="0"/>
              <a:t>request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until</a:t>
            </a:r>
            <a:r>
              <a:rPr lang="nl-NL" baseline="0" dirty="0" smtClean="0"/>
              <a:t> the sample shipment, deals </a:t>
            </a:r>
            <a:r>
              <a:rPr lang="nl-NL" baseline="0" dirty="0" err="1" smtClean="0"/>
              <a:t>with</a:t>
            </a:r>
            <a:r>
              <a:rPr lang="nl-NL" baseline="0" dirty="0" smtClean="0"/>
              <a:t> </a:t>
            </a:r>
            <a:r>
              <a:rPr lang="nl-NL" baseline="0" dirty="0" err="1" smtClean="0"/>
              <a:t>biobanks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individual</a:t>
            </a:r>
            <a:r>
              <a:rPr lang="nl-NL" baseline="0" dirty="0" smtClean="0"/>
              <a:t> samples</a:t>
            </a:r>
            <a:endParaRPr lang="nl-NL" dirty="0" smtClean="0"/>
          </a:p>
          <a:p>
            <a:r>
              <a:rPr lang="nl-NL" dirty="0" err="1" smtClean="0"/>
              <a:t>Examples</a:t>
            </a:r>
            <a:r>
              <a:rPr lang="nl-NL" dirty="0" smtClean="0"/>
              <a:t>: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TraIT</a:t>
            </a:r>
            <a:r>
              <a:rPr lang="nl-NL" baseline="0" dirty="0" smtClean="0"/>
              <a:t>, Parelsnoer, </a:t>
            </a:r>
            <a:r>
              <a:rPr lang="nl-NL" baseline="0" dirty="0" err="1" smtClean="0"/>
              <a:t>Palga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35B6E-2C00-804C-8AEC-23DD9CBE77CE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70972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724532" algn="l"/>
                <a:tab pos="1450595" algn="l"/>
                <a:tab pos="2176658" algn="l"/>
                <a:tab pos="2902721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1pPr>
            <a:lvl2pPr eaLnBrk="0" hangingPunct="0">
              <a:spcBef>
                <a:spcPct val="30000"/>
              </a:spcBef>
              <a:tabLst>
                <a:tab pos="724532" algn="l"/>
                <a:tab pos="1450595" algn="l"/>
                <a:tab pos="2176658" algn="l"/>
                <a:tab pos="2902721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2pPr>
            <a:lvl3pPr eaLnBrk="0" hangingPunct="0">
              <a:spcBef>
                <a:spcPct val="30000"/>
              </a:spcBef>
              <a:tabLst>
                <a:tab pos="724532" algn="l"/>
                <a:tab pos="1450595" algn="l"/>
                <a:tab pos="2176658" algn="l"/>
                <a:tab pos="2902721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3pPr>
            <a:lvl4pPr eaLnBrk="0" hangingPunct="0">
              <a:spcBef>
                <a:spcPct val="30000"/>
              </a:spcBef>
              <a:tabLst>
                <a:tab pos="724532" algn="l"/>
                <a:tab pos="1450595" algn="l"/>
                <a:tab pos="2176658" algn="l"/>
                <a:tab pos="2902721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4pPr>
            <a:lvl5pPr eaLnBrk="0" hangingPunct="0">
              <a:spcBef>
                <a:spcPct val="30000"/>
              </a:spcBef>
              <a:tabLst>
                <a:tab pos="724532" algn="l"/>
                <a:tab pos="1450595" algn="l"/>
                <a:tab pos="2176658" algn="l"/>
                <a:tab pos="2902721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426338" indent="-220576" defTabSz="44115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532" algn="l"/>
                <a:tab pos="1450595" algn="l"/>
                <a:tab pos="2176658" algn="l"/>
                <a:tab pos="2902721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867490" indent="-220576" defTabSz="44115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532" algn="l"/>
                <a:tab pos="1450595" algn="l"/>
                <a:tab pos="2176658" algn="l"/>
                <a:tab pos="2902721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308642" indent="-220576" defTabSz="44115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532" algn="l"/>
                <a:tab pos="1450595" algn="l"/>
                <a:tab pos="2176658" algn="l"/>
                <a:tab pos="2902721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749794" indent="-220576" defTabSz="44115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532" algn="l"/>
                <a:tab pos="1450595" algn="l"/>
                <a:tab pos="2176658" algn="l"/>
                <a:tab pos="2902721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55A9C2DC-407D-4CED-B12B-9FF8610B46A1}" type="slidenum">
              <a:rPr lang="en-US" altLang="sv-SE" sz="1400"/>
              <a:pPr eaLnBrk="1" hangingPunct="1">
                <a:spcBef>
                  <a:spcPct val="0"/>
                </a:spcBef>
              </a:pPr>
              <a:t>17</a:t>
            </a:fld>
            <a:endParaRPr lang="en-US" altLang="sv-SE" sz="1400"/>
          </a:p>
        </p:txBody>
      </p:sp>
      <p:sp>
        <p:nvSpPr>
          <p:cNvPr id="296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74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95" y="4344361"/>
            <a:ext cx="5487013" cy="411458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tabLst>
                <a:tab pos="724532" algn="l"/>
                <a:tab pos="1450595" algn="l"/>
                <a:tab pos="2176658" algn="l"/>
                <a:tab pos="2902721" algn="l"/>
                <a:tab pos="3628784" algn="l"/>
                <a:tab pos="4354847" algn="l"/>
                <a:tab pos="5080911" algn="l"/>
              </a:tabLst>
            </a:pPr>
            <a:r>
              <a:rPr lang="en-US" altLang="sv-SE" dirty="0" smtClean="0">
                <a:latin typeface="Times New Roman" pitchFamily="18" charset="0"/>
              </a:rPr>
              <a:t>Uses</a:t>
            </a:r>
            <a:r>
              <a:rPr lang="en-US" altLang="sv-SE" baseline="0" dirty="0" smtClean="0">
                <a:latin typeface="Times New Roman" pitchFamily="18" charset="0"/>
              </a:rPr>
              <a:t> </a:t>
            </a:r>
            <a:r>
              <a:rPr lang="en-US" altLang="sv-SE" baseline="0" dirty="0" err="1" smtClean="0">
                <a:latin typeface="Times New Roman" pitchFamily="18" charset="0"/>
              </a:rPr>
              <a:t>biobank</a:t>
            </a:r>
            <a:r>
              <a:rPr lang="en-US" altLang="sv-SE" baseline="0" dirty="0" smtClean="0">
                <a:latin typeface="Times New Roman" pitchFamily="18" charset="0"/>
              </a:rPr>
              <a:t> or sample collection module for contact details</a:t>
            </a:r>
          </a:p>
          <a:p>
            <a:pPr eaLnBrk="1">
              <a:spcBef>
                <a:spcPct val="0"/>
              </a:spcBef>
              <a:tabLst>
                <a:tab pos="724532" algn="l"/>
                <a:tab pos="1450595" algn="l"/>
                <a:tab pos="2176658" algn="l"/>
                <a:tab pos="2902721" algn="l"/>
                <a:tab pos="3628784" algn="l"/>
                <a:tab pos="4354847" algn="l"/>
                <a:tab pos="5080911" algn="l"/>
              </a:tabLst>
            </a:pPr>
            <a:r>
              <a:rPr lang="en-US" altLang="sv-SE" baseline="0" dirty="0" smtClean="0">
                <a:latin typeface="Times New Roman" pitchFamily="18" charset="0"/>
              </a:rPr>
              <a:t>Uses sample data</a:t>
            </a:r>
            <a:endParaRPr lang="en-US" altLang="sv-SE" dirty="0" smtClean="0">
              <a:latin typeface="Times New Roman" pitchFamily="18" charset="0"/>
            </a:endParaRPr>
          </a:p>
        </p:txBody>
      </p:sp>
      <p:sp>
        <p:nvSpPr>
          <p:cNvPr id="29701" name="Text Box 3"/>
          <p:cNvSpPr txBox="1">
            <a:spLocks noChangeArrowheads="1"/>
          </p:cNvSpPr>
          <p:nvPr/>
        </p:nvSpPr>
        <p:spPr bwMode="auto">
          <a:xfrm>
            <a:off x="3884464" y="8685879"/>
            <a:ext cx="2972005" cy="45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281" tIns="46946" rIns="90281" bIns="46946" anchor="b"/>
          <a:lstStyle>
            <a:lvl1pPr eaLnBrk="0" hangingPunct="0">
              <a:spcBef>
                <a:spcPct val="30000"/>
              </a:spcBef>
              <a:tabLst>
                <a:tab pos="0" algn="l"/>
                <a:tab pos="482600" algn="l"/>
                <a:tab pos="965200" algn="l"/>
                <a:tab pos="1449388" algn="l"/>
                <a:tab pos="1931988" algn="l"/>
                <a:tab pos="2416175" algn="l"/>
                <a:tab pos="2898775" algn="l"/>
                <a:tab pos="3382963" algn="l"/>
                <a:tab pos="3865563" algn="l"/>
                <a:tab pos="4349750" algn="l"/>
                <a:tab pos="4832350" algn="l"/>
                <a:tab pos="5314950" algn="l"/>
                <a:tab pos="5799138" algn="l"/>
                <a:tab pos="6281738" algn="l"/>
                <a:tab pos="6765925" algn="l"/>
                <a:tab pos="7248525" algn="l"/>
                <a:tab pos="7732713" algn="l"/>
                <a:tab pos="8215313" algn="l"/>
                <a:tab pos="8699500" algn="l"/>
                <a:tab pos="9182100" algn="l"/>
                <a:tab pos="96647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82600" algn="l"/>
                <a:tab pos="965200" algn="l"/>
                <a:tab pos="1449388" algn="l"/>
                <a:tab pos="1931988" algn="l"/>
                <a:tab pos="2416175" algn="l"/>
                <a:tab pos="2898775" algn="l"/>
                <a:tab pos="3382963" algn="l"/>
                <a:tab pos="3865563" algn="l"/>
                <a:tab pos="4349750" algn="l"/>
                <a:tab pos="4832350" algn="l"/>
                <a:tab pos="5314950" algn="l"/>
                <a:tab pos="5799138" algn="l"/>
                <a:tab pos="6281738" algn="l"/>
                <a:tab pos="6765925" algn="l"/>
                <a:tab pos="7248525" algn="l"/>
                <a:tab pos="7732713" algn="l"/>
                <a:tab pos="8215313" algn="l"/>
                <a:tab pos="8699500" algn="l"/>
                <a:tab pos="9182100" algn="l"/>
                <a:tab pos="96647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82600" algn="l"/>
                <a:tab pos="965200" algn="l"/>
                <a:tab pos="1449388" algn="l"/>
                <a:tab pos="1931988" algn="l"/>
                <a:tab pos="2416175" algn="l"/>
                <a:tab pos="2898775" algn="l"/>
                <a:tab pos="3382963" algn="l"/>
                <a:tab pos="3865563" algn="l"/>
                <a:tab pos="4349750" algn="l"/>
                <a:tab pos="4832350" algn="l"/>
                <a:tab pos="5314950" algn="l"/>
                <a:tab pos="5799138" algn="l"/>
                <a:tab pos="6281738" algn="l"/>
                <a:tab pos="6765925" algn="l"/>
                <a:tab pos="7248525" algn="l"/>
                <a:tab pos="7732713" algn="l"/>
                <a:tab pos="8215313" algn="l"/>
                <a:tab pos="8699500" algn="l"/>
                <a:tab pos="9182100" algn="l"/>
                <a:tab pos="96647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82600" algn="l"/>
                <a:tab pos="965200" algn="l"/>
                <a:tab pos="1449388" algn="l"/>
                <a:tab pos="1931988" algn="l"/>
                <a:tab pos="2416175" algn="l"/>
                <a:tab pos="2898775" algn="l"/>
                <a:tab pos="3382963" algn="l"/>
                <a:tab pos="3865563" algn="l"/>
                <a:tab pos="4349750" algn="l"/>
                <a:tab pos="4832350" algn="l"/>
                <a:tab pos="5314950" algn="l"/>
                <a:tab pos="5799138" algn="l"/>
                <a:tab pos="6281738" algn="l"/>
                <a:tab pos="6765925" algn="l"/>
                <a:tab pos="7248525" algn="l"/>
                <a:tab pos="7732713" algn="l"/>
                <a:tab pos="8215313" algn="l"/>
                <a:tab pos="8699500" algn="l"/>
                <a:tab pos="9182100" algn="l"/>
                <a:tab pos="96647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82600" algn="l"/>
                <a:tab pos="965200" algn="l"/>
                <a:tab pos="1449388" algn="l"/>
                <a:tab pos="1931988" algn="l"/>
                <a:tab pos="2416175" algn="l"/>
                <a:tab pos="2898775" algn="l"/>
                <a:tab pos="3382963" algn="l"/>
                <a:tab pos="3865563" algn="l"/>
                <a:tab pos="4349750" algn="l"/>
                <a:tab pos="4832350" algn="l"/>
                <a:tab pos="5314950" algn="l"/>
                <a:tab pos="5799138" algn="l"/>
                <a:tab pos="6281738" algn="l"/>
                <a:tab pos="6765925" algn="l"/>
                <a:tab pos="7248525" algn="l"/>
                <a:tab pos="7732713" algn="l"/>
                <a:tab pos="8215313" algn="l"/>
                <a:tab pos="8699500" algn="l"/>
                <a:tab pos="9182100" algn="l"/>
                <a:tab pos="96647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82600" algn="l"/>
                <a:tab pos="965200" algn="l"/>
                <a:tab pos="1449388" algn="l"/>
                <a:tab pos="1931988" algn="l"/>
                <a:tab pos="2416175" algn="l"/>
                <a:tab pos="2898775" algn="l"/>
                <a:tab pos="3382963" algn="l"/>
                <a:tab pos="3865563" algn="l"/>
                <a:tab pos="4349750" algn="l"/>
                <a:tab pos="4832350" algn="l"/>
                <a:tab pos="5314950" algn="l"/>
                <a:tab pos="5799138" algn="l"/>
                <a:tab pos="6281738" algn="l"/>
                <a:tab pos="6765925" algn="l"/>
                <a:tab pos="7248525" algn="l"/>
                <a:tab pos="7732713" algn="l"/>
                <a:tab pos="8215313" algn="l"/>
                <a:tab pos="8699500" algn="l"/>
                <a:tab pos="9182100" algn="l"/>
                <a:tab pos="96647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82600" algn="l"/>
                <a:tab pos="965200" algn="l"/>
                <a:tab pos="1449388" algn="l"/>
                <a:tab pos="1931988" algn="l"/>
                <a:tab pos="2416175" algn="l"/>
                <a:tab pos="2898775" algn="l"/>
                <a:tab pos="3382963" algn="l"/>
                <a:tab pos="3865563" algn="l"/>
                <a:tab pos="4349750" algn="l"/>
                <a:tab pos="4832350" algn="l"/>
                <a:tab pos="5314950" algn="l"/>
                <a:tab pos="5799138" algn="l"/>
                <a:tab pos="6281738" algn="l"/>
                <a:tab pos="6765925" algn="l"/>
                <a:tab pos="7248525" algn="l"/>
                <a:tab pos="7732713" algn="l"/>
                <a:tab pos="8215313" algn="l"/>
                <a:tab pos="8699500" algn="l"/>
                <a:tab pos="9182100" algn="l"/>
                <a:tab pos="96647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82600" algn="l"/>
                <a:tab pos="965200" algn="l"/>
                <a:tab pos="1449388" algn="l"/>
                <a:tab pos="1931988" algn="l"/>
                <a:tab pos="2416175" algn="l"/>
                <a:tab pos="2898775" algn="l"/>
                <a:tab pos="3382963" algn="l"/>
                <a:tab pos="3865563" algn="l"/>
                <a:tab pos="4349750" algn="l"/>
                <a:tab pos="4832350" algn="l"/>
                <a:tab pos="5314950" algn="l"/>
                <a:tab pos="5799138" algn="l"/>
                <a:tab pos="6281738" algn="l"/>
                <a:tab pos="6765925" algn="l"/>
                <a:tab pos="7248525" algn="l"/>
                <a:tab pos="7732713" algn="l"/>
                <a:tab pos="8215313" algn="l"/>
                <a:tab pos="8699500" algn="l"/>
                <a:tab pos="9182100" algn="l"/>
                <a:tab pos="96647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82600" algn="l"/>
                <a:tab pos="965200" algn="l"/>
                <a:tab pos="1449388" algn="l"/>
                <a:tab pos="1931988" algn="l"/>
                <a:tab pos="2416175" algn="l"/>
                <a:tab pos="2898775" algn="l"/>
                <a:tab pos="3382963" algn="l"/>
                <a:tab pos="3865563" algn="l"/>
                <a:tab pos="4349750" algn="l"/>
                <a:tab pos="4832350" algn="l"/>
                <a:tab pos="5314950" algn="l"/>
                <a:tab pos="5799138" algn="l"/>
                <a:tab pos="6281738" algn="l"/>
                <a:tab pos="6765925" algn="l"/>
                <a:tab pos="7248525" algn="l"/>
                <a:tab pos="7732713" algn="l"/>
                <a:tab pos="8215313" algn="l"/>
                <a:tab pos="8699500" algn="l"/>
                <a:tab pos="9182100" algn="l"/>
                <a:tab pos="96647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6370770-671A-484B-BDB0-A05242CE15CE}" type="slidenum">
              <a:rPr lang="sv-SE" altLang="sv-SE">
                <a:latin typeface="Calibri" pitchFamily="34" charset="0"/>
                <a:ea typeface="DejaVu Sans"/>
                <a:cs typeface="DejaVu Sans"/>
              </a:rPr>
              <a:pPr algn="r" eaLnBrk="1" hangingPunct="1">
                <a:spcBef>
                  <a:spcPct val="0"/>
                </a:spcBef>
              </a:pPr>
              <a:t>17</a:t>
            </a:fld>
            <a:endParaRPr lang="sv-SE" altLang="sv-SE">
              <a:latin typeface="Calibri" pitchFamily="34" charset="0"/>
              <a:ea typeface="DejaVu Sans"/>
              <a:cs typeface="DejaVu San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579438" y="4419600"/>
            <a:ext cx="5943600" cy="1752600"/>
          </a:xfrm>
        </p:spPr>
        <p:txBody>
          <a:bodyPr/>
          <a:lstStyle>
            <a:lvl1pPr marL="0" indent="0">
              <a:buFontTx/>
              <a:buNone/>
              <a:defRPr sz="2000" noProof="1">
                <a:latin typeface="Trebuchet MS" pitchFamily="34" charset="0"/>
              </a:defRPr>
            </a:lvl1pPr>
          </a:lstStyle>
          <a:p>
            <a:r>
              <a:rPr lang="nl-NL" noProof="1" smtClean="0"/>
              <a:t>Klik om de titelstijl van het model te bewerken</a:t>
            </a:r>
            <a:endParaRPr lang="en-US" noProof="1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579438" y="2362200"/>
            <a:ext cx="5943600" cy="2057400"/>
          </a:xfrm>
        </p:spPr>
        <p:txBody>
          <a:bodyPr/>
          <a:lstStyle>
            <a:lvl1pPr>
              <a:defRPr noProof="1"/>
            </a:lvl1pPr>
          </a:lstStyle>
          <a:p>
            <a:r>
              <a:rPr lang="nl-NL" noProof="1" smtClean="0"/>
              <a:t>Titelstijl van model bewerken</a:t>
            </a:r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2846995398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258134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04800"/>
            <a:ext cx="2095500" cy="5562600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04800"/>
            <a:ext cx="6134100" cy="5562600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823923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/>
          <a:stretch>
            <a:fillRect/>
          </a:stretch>
        </p:blipFill>
        <p:spPr bwMode="auto">
          <a:xfrm flipH="1">
            <a:off x="1371600" y="2133600"/>
            <a:ext cx="7086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292100" y="1143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defRPr/>
            </a:pPr>
            <a:endParaRPr lang="en-US" smtClean="0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/>
            <a:endParaRPr lang="nl-NL" sz="2200">
              <a:solidFill>
                <a:srgbClr val="FFFFFF"/>
              </a:solidFill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7620000" y="6248400"/>
            <a:ext cx="1524000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/>
            <a:endParaRPr lang="nl-NL" sz="2200">
              <a:solidFill>
                <a:srgbClr val="FFFFFF"/>
              </a:solidFill>
            </a:endParaRPr>
          </a:p>
        </p:txBody>
      </p:sp>
      <p:pic>
        <p:nvPicPr>
          <p:cNvPr id="8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/>
          <a:stretch>
            <a:fillRect/>
          </a:stretch>
        </p:blipFill>
        <p:spPr bwMode="auto">
          <a:xfrm flipH="1">
            <a:off x="1371600" y="2133600"/>
            <a:ext cx="7086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292100" y="1143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defRPr/>
            </a:pPr>
            <a:endParaRPr lang="en-US" smtClean="0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/>
            <a:endParaRPr lang="nl-NL" sz="2200">
              <a:solidFill>
                <a:srgbClr val="FFFFFF"/>
              </a:solidFill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6451600" y="838200"/>
            <a:ext cx="2133600" cy="914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/>
            <a:endParaRPr lang="nl-NL" sz="22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130425"/>
            <a:ext cx="6934200" cy="147002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de titelstijl van het model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1845754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/>
          <a:stretch>
            <a:fillRect/>
          </a:stretch>
        </p:blipFill>
        <p:spPr bwMode="auto">
          <a:xfrm flipH="1">
            <a:off x="1371600" y="2133600"/>
            <a:ext cx="7086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292100" y="1143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defRPr/>
            </a:pPr>
            <a:endParaRPr lang="en-US" smtClean="0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/>
            <a:endParaRPr lang="nl-NL" sz="2200">
              <a:solidFill>
                <a:srgbClr val="FFFFFF"/>
              </a:solidFill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7620000" y="6248400"/>
            <a:ext cx="1524000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/>
            <a:endParaRPr lang="nl-NL" sz="2200">
              <a:solidFill>
                <a:srgbClr val="FFFFFF"/>
              </a:solidFill>
            </a:endParaRPr>
          </a:p>
        </p:txBody>
      </p:sp>
      <p:pic>
        <p:nvPicPr>
          <p:cNvPr id="8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/>
          <a:stretch>
            <a:fillRect/>
          </a:stretch>
        </p:blipFill>
        <p:spPr bwMode="auto">
          <a:xfrm flipH="1">
            <a:off x="1371600" y="2133600"/>
            <a:ext cx="7086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292100" y="1143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defRPr/>
            </a:pPr>
            <a:endParaRPr lang="en-US" smtClean="0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/>
            <a:endParaRPr lang="nl-NL" sz="2200">
              <a:solidFill>
                <a:srgbClr val="FFFFFF"/>
              </a:solidFill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6451600" y="838200"/>
            <a:ext cx="2133600" cy="914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/>
            <a:endParaRPr lang="nl-NL" sz="22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130425"/>
            <a:ext cx="6934200" cy="147002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de titelstijl van het model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4371326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740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en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395288"/>
            <a:ext cx="8005762" cy="657225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4213" y="1557338"/>
            <a:ext cx="8005762" cy="4535487"/>
          </a:xfrm>
        </p:spPr>
        <p:txBody>
          <a:bodyPr/>
          <a:lstStyle/>
          <a:p>
            <a:pPr lvl="0"/>
            <a:r>
              <a:rPr lang="nl-NL" noProof="0" smtClean="0"/>
              <a:t>Klik op het pictogram als u een tabel wilt toevoegen</a:t>
            </a:r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68776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1314450" y="2255838"/>
            <a:ext cx="6515100" cy="1787525"/>
          </a:xfrm>
          <a:prstGeom prst="rect">
            <a:avLst/>
          </a:prstGeom>
          <a:gradFill>
            <a:gsLst>
              <a:gs pos="0">
                <a:srgbClr val="DADEFE"/>
              </a:gs>
              <a:gs pos="10000">
                <a:srgbClr val="7A99DD"/>
              </a:gs>
              <a:gs pos="99000">
                <a:srgbClr val="0042B2"/>
              </a:gs>
            </a:gsLst>
            <a:lin ang="5400000" scaled="0"/>
          </a:gradFill>
          <a:ln>
            <a:noFill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anchor="ctr"/>
          <a:lstStyle/>
          <a:p>
            <a:pPr algn="l">
              <a:defRPr/>
            </a:pPr>
            <a:endParaRPr lang="en-US" sz="2200" dirty="0">
              <a:gradFill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5400000" scaled="0"/>
              </a:gradFill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1304925"/>
            <a:ext cx="3000375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238" y="6445250"/>
            <a:ext cx="1147762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1313656" y="2256065"/>
            <a:ext cx="6516688" cy="147501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 b="1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1313953" y="3873953"/>
            <a:ext cx="6516094" cy="466725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b="1">
                <a:solidFill>
                  <a:srgbClr val="0000CC"/>
                </a:solidFill>
              </a:defRPr>
            </a:lvl1pPr>
          </a:lstStyle>
          <a:p>
            <a:pPr lvl="0"/>
            <a:r>
              <a:rPr lang="nl-NL" noProof="0" smtClean="0"/>
              <a:t>Klik om de tekststijl van het model te bewerken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2"/>
          </p:nvPr>
        </p:nvSpPr>
        <p:spPr>
          <a:xfrm>
            <a:off x="1313953" y="4331153"/>
            <a:ext cx="6516094" cy="466725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b="1">
                <a:solidFill>
                  <a:srgbClr val="0000CC"/>
                </a:solidFill>
              </a:defRPr>
            </a:lvl1pPr>
          </a:lstStyle>
          <a:p>
            <a:pPr lvl="0"/>
            <a:r>
              <a:rPr lang="nl-NL" noProof="0" smtClean="0"/>
              <a:t>Klik om de tekststijl van het model te bewerken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1313953" y="4807403"/>
            <a:ext cx="6516094" cy="466725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b="1">
                <a:solidFill>
                  <a:srgbClr val="0000CC"/>
                </a:solidFill>
              </a:defRPr>
            </a:lvl1pPr>
          </a:lstStyle>
          <a:p>
            <a:pPr lvl="0"/>
            <a:r>
              <a:rPr lang="nl-NL" noProof="0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877421297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5"/>
          <p:cNvCxnSpPr/>
          <p:nvPr/>
        </p:nvCxnSpPr>
        <p:spPr bwMode="auto">
          <a:xfrm>
            <a:off x="0" y="301625"/>
            <a:ext cx="886301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80999" y="301625"/>
            <a:ext cx="6629401" cy="428625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7010400" y="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rgbClr val="B4D222"/>
                </a:solidFill>
              </a:defRPr>
            </a:lvl1pPr>
          </a:lstStyle>
          <a:p>
            <a:fld id="{458A9D66-F3FA-1B40-BAFD-C5766C7DFD8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5315295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5"/>
          <p:cNvCxnSpPr/>
          <p:nvPr/>
        </p:nvCxnSpPr>
        <p:spPr bwMode="auto">
          <a:xfrm>
            <a:off x="0" y="301625"/>
            <a:ext cx="886301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80999" y="301625"/>
            <a:ext cx="6629401" cy="428625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7010400" y="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rgbClr val="B4D222"/>
                </a:solidFill>
              </a:defRPr>
            </a:lvl1pPr>
          </a:lstStyle>
          <a:p>
            <a:fld id="{458A9D66-F3FA-1B40-BAFD-C5766C7DFD8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8338650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5"/>
          <p:cNvCxnSpPr/>
          <p:nvPr/>
        </p:nvCxnSpPr>
        <p:spPr bwMode="auto">
          <a:xfrm>
            <a:off x="0" y="301625"/>
            <a:ext cx="886301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80999" y="301625"/>
            <a:ext cx="6629401" cy="428625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7010400" y="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rgbClr val="B4D222"/>
                </a:solidFill>
              </a:defRPr>
            </a:lvl1pPr>
          </a:lstStyle>
          <a:p>
            <a:fld id="{458A9D66-F3FA-1B40-BAFD-C5766C7DFD8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8702831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759568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5"/>
          <p:cNvCxnSpPr/>
          <p:nvPr/>
        </p:nvCxnSpPr>
        <p:spPr bwMode="auto">
          <a:xfrm>
            <a:off x="0" y="301625"/>
            <a:ext cx="886301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80999" y="301625"/>
            <a:ext cx="6629401" cy="428625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7010400" y="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rgbClr val="B4D222"/>
                </a:solidFill>
              </a:defRPr>
            </a:lvl1pPr>
          </a:lstStyle>
          <a:p>
            <a:fld id="{458A9D66-F3FA-1B40-BAFD-C5766C7DFD8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1477295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5"/>
          <p:cNvCxnSpPr/>
          <p:nvPr/>
        </p:nvCxnSpPr>
        <p:spPr bwMode="auto">
          <a:xfrm>
            <a:off x="0" y="301625"/>
            <a:ext cx="886301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80999" y="301625"/>
            <a:ext cx="6629401" cy="428625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7010400" y="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rgbClr val="B4D222"/>
                </a:solidFill>
              </a:defRPr>
            </a:lvl1pPr>
          </a:lstStyle>
          <a:p>
            <a:fld id="{458A9D66-F3FA-1B40-BAFD-C5766C7DFD8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5659136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900" y="47625"/>
            <a:ext cx="14351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7938" y="6556375"/>
            <a:ext cx="2008187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623300" y="6467475"/>
            <a:ext cx="514350" cy="393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58A9D66-F3FA-1B40-BAFD-C5766C7DFD8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5239046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5"/>
          <p:cNvCxnSpPr/>
          <p:nvPr/>
        </p:nvCxnSpPr>
        <p:spPr bwMode="auto">
          <a:xfrm>
            <a:off x="0" y="301625"/>
            <a:ext cx="886301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80999" y="301625"/>
            <a:ext cx="6629401" cy="428625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7010400" y="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rgbClr val="B4D222"/>
                </a:solidFill>
              </a:defRPr>
            </a:lvl1pPr>
          </a:lstStyle>
          <a:p>
            <a:fld id="{458A9D66-F3FA-1B40-BAFD-C5766C7DFD8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5911400"/>
      </p:ext>
    </p:extLst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579438" y="4419600"/>
            <a:ext cx="5943600" cy="1752600"/>
          </a:xfrm>
        </p:spPr>
        <p:txBody>
          <a:bodyPr/>
          <a:lstStyle>
            <a:lvl1pPr marL="0" indent="0">
              <a:buFontTx/>
              <a:buNone/>
              <a:defRPr sz="2000" noProof="1">
                <a:latin typeface="Trebuchet MS" pitchFamily="34" charset="0"/>
              </a:defRPr>
            </a:lvl1pPr>
          </a:lstStyle>
          <a:p>
            <a:r>
              <a:rPr lang="nl-NL" noProof="1" smtClean="0"/>
              <a:t>Klik om de titelstijl van het model te bewerken</a:t>
            </a:r>
            <a:endParaRPr lang="en-US" noProof="1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579438" y="2362200"/>
            <a:ext cx="5943600" cy="2057400"/>
          </a:xfrm>
        </p:spPr>
        <p:txBody>
          <a:bodyPr/>
          <a:lstStyle>
            <a:lvl1pPr>
              <a:defRPr noProof="1"/>
            </a:lvl1pPr>
          </a:lstStyle>
          <a:p>
            <a:r>
              <a:rPr lang="nl-NL" noProof="1" smtClean="0"/>
              <a:t>Titelstijl van model bewerken</a:t>
            </a:r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626221914"/>
      </p:ext>
    </p:extLst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790857"/>
      </p:ext>
    </p:extLst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798421966"/>
      </p:ext>
    </p:extLst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143000"/>
            <a:ext cx="41148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1148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782040"/>
      </p:ext>
    </p:extLst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874605"/>
      </p:ext>
    </p:extLst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535928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810627559"/>
      </p:ext>
    </p:extLst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 userDrawn="1"/>
        </p:nvSpPr>
        <p:spPr bwMode="auto">
          <a:xfrm>
            <a:off x="0" y="-76200"/>
            <a:ext cx="9144000" cy="914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/>
            <a:endParaRPr lang="nl-NL" sz="2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094400"/>
      </p:ext>
    </p:extLst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749601515"/>
      </p:ext>
    </p:extLst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smtClean="0"/>
              <a:t>Sleep de afbeelding naar de tijdelijke aanduiding of klik op het pictogram als u een afbeelding wilt toevoegen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72229049"/>
      </p:ext>
    </p:extLst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045629"/>
      </p:ext>
    </p:extLst>
  </p:cSld>
  <p:clrMapOvr>
    <a:masterClrMapping/>
  </p:clrMapOvr>
  <p:transition xmlns:p14="http://schemas.microsoft.com/office/powerpoint/2010/main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04800"/>
            <a:ext cx="2095500" cy="5562600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04800"/>
            <a:ext cx="6134100" cy="5562600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535384"/>
      </p:ext>
    </p:extLst>
  </p:cSld>
  <p:clrMapOvr>
    <a:masterClrMapping/>
  </p:clrMapOvr>
  <p:transition xmlns:p14="http://schemas.microsoft.com/office/powerpoint/2010/main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/>
          <a:stretch>
            <a:fillRect/>
          </a:stretch>
        </p:blipFill>
        <p:spPr bwMode="auto">
          <a:xfrm flipH="1">
            <a:off x="1371600" y="2133600"/>
            <a:ext cx="7086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8"/>
          <p:cNvSpPr txBox="1">
            <a:spLocks noChangeArrowheads="1"/>
          </p:cNvSpPr>
          <p:nvPr userDrawn="1"/>
        </p:nvSpPr>
        <p:spPr bwMode="auto">
          <a:xfrm>
            <a:off x="292100" y="1143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defRPr/>
            </a:pPr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/>
            <a:endParaRPr lang="nl-NL" sz="2200">
              <a:solidFill>
                <a:srgbClr val="FFFFFF"/>
              </a:solidFill>
            </a:endParaRPr>
          </a:p>
        </p:txBody>
      </p:sp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353175"/>
            <a:ext cx="8890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130425"/>
            <a:ext cx="6934200" cy="147002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de titelstijl van het model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3218764"/>
      </p:ext>
    </p:extLst>
  </p:cSld>
  <p:clrMapOvr>
    <a:masterClrMapping/>
  </p:clrMapOvr>
  <p:transition xmlns:p14="http://schemas.microsoft.com/office/powerpoint/2010/main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 txBox="1">
            <a:spLocks/>
          </p:cNvSpPr>
          <p:nvPr userDrawn="1"/>
        </p:nvSpPr>
        <p:spPr>
          <a:xfrm>
            <a:off x="7010400" y="0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B615379-D8CE-2342-93F3-B574E706DE9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/24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l"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sz="1200" b="0">
                <a:solidFill>
                  <a:prstClr val="black">
                    <a:tint val="75000"/>
                  </a:prstClr>
                </a:solidFill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fld id="{E31AFBF2-85BA-1E48-8323-DCEA5CBA1F6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788285"/>
      </p:ext>
    </p:extLst>
  </p:cSld>
  <p:clrMapOvr>
    <a:masterClrMapping/>
  </p:clrMapOvr>
  <p:transition xmlns:p14="http://schemas.microsoft.com/office/powerpoint/2010/main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l"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sz="1200" b="0">
                <a:solidFill>
                  <a:prstClr val="black">
                    <a:tint val="75000"/>
                  </a:prstClr>
                </a:solidFill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fld id="{16D422EC-BB63-654D-AAA4-F2A8E3C2C41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706630"/>
      </p:ext>
    </p:extLst>
  </p:cSld>
  <p:clrMapOvr>
    <a:masterClrMapping/>
  </p:clrMapOvr>
  <p:transition xmlns:p14="http://schemas.microsoft.com/office/powerpoint/2010/main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l"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sz="1200" b="0">
                <a:solidFill>
                  <a:prstClr val="black">
                    <a:tint val="75000"/>
                  </a:prstClr>
                </a:solidFill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fld id="{B8238ACE-9D60-284D-8099-0ECDBCD7ACA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436869"/>
      </p:ext>
    </p:extLst>
  </p:cSld>
  <p:clrMapOvr>
    <a:masterClrMapping/>
  </p:clrMapOvr>
  <p:transition xmlns:p14="http://schemas.microsoft.com/office/powerpoint/2010/main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l"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sz="1200" b="0">
                <a:solidFill>
                  <a:prstClr val="black">
                    <a:tint val="75000"/>
                  </a:prstClr>
                </a:solidFill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fld id="{987F173F-92E7-0648-A6BF-94F38666DE0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891964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143000"/>
            <a:ext cx="41148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1148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432388"/>
      </p:ext>
    </p:extLst>
  </p:cSld>
  <p:clrMapOvr>
    <a:masterClrMapping/>
  </p:clrMapOvr>
  <p:transition xmlns:p14="http://schemas.microsoft.com/office/powerpoint/2010/main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l"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sz="1200" b="0">
                <a:solidFill>
                  <a:prstClr val="black">
                    <a:tint val="75000"/>
                  </a:prstClr>
                </a:solidFill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fld id="{FC317F08-E422-E74A-A3AB-98DAB549906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258620"/>
      </p:ext>
    </p:extLst>
  </p:cSld>
  <p:clrMapOvr>
    <a:masterClrMapping/>
  </p:clrMapOvr>
  <p:transition xmlns:p14="http://schemas.microsoft.com/office/powerpoint/2010/main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l"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sz="1200" b="0">
                <a:solidFill>
                  <a:prstClr val="black">
                    <a:tint val="75000"/>
                  </a:prstClr>
                </a:solidFill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fld id="{8450D608-B445-094B-9F72-D8A49D73267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039402"/>
      </p:ext>
    </p:extLst>
  </p:cSld>
  <p:clrMapOvr>
    <a:masterClrMapping/>
  </p:clrMapOvr>
  <p:transition xmlns:p14="http://schemas.microsoft.com/office/powerpoint/2010/main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l"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sz="1200" b="0">
                <a:solidFill>
                  <a:prstClr val="black">
                    <a:tint val="75000"/>
                  </a:prstClr>
                </a:solidFill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fld id="{3F4A591E-E81B-544D-B135-74558681E40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52123"/>
      </p:ext>
    </p:extLst>
  </p:cSld>
  <p:clrMapOvr>
    <a:masterClrMapping/>
  </p:clrMapOvr>
  <p:transition xmlns:p14="http://schemas.microsoft.com/office/powerpoint/2010/main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l"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sz="1200" b="0">
                <a:solidFill>
                  <a:prstClr val="black">
                    <a:tint val="75000"/>
                  </a:prstClr>
                </a:solidFill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fld id="{316809BF-EB02-6343-84CD-FE7C8EB4FBE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795030"/>
      </p:ext>
    </p:extLst>
  </p:cSld>
  <p:clrMapOvr>
    <a:masterClrMapping/>
  </p:clrMapOvr>
  <p:transition xmlns:p14="http://schemas.microsoft.com/office/powerpoint/2010/main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smtClean="0"/>
              <a:t>Sleep de afbeelding naar de tijdelijke aanduiding of klik op het pictogram als u een afbeelding wilt toevoegen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l"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sz="1200" b="0">
                <a:solidFill>
                  <a:prstClr val="black">
                    <a:tint val="75000"/>
                  </a:prstClr>
                </a:solidFill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fld id="{552CDA9B-4E88-9D44-AC2A-5695A64F77F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651680"/>
      </p:ext>
    </p:extLst>
  </p:cSld>
  <p:clrMapOvr>
    <a:masterClrMapping/>
  </p:clrMapOvr>
  <p:transition xmlns:p14="http://schemas.microsoft.com/office/powerpoint/2010/main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l"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sz="1200" b="0">
                <a:solidFill>
                  <a:prstClr val="black">
                    <a:tint val="75000"/>
                  </a:prstClr>
                </a:solidFill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fld id="{783A72A0-6B3F-2D48-8396-8515C1048A3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874816"/>
      </p:ext>
    </p:extLst>
  </p:cSld>
  <p:clrMapOvr>
    <a:masterClrMapping/>
  </p:clrMapOvr>
  <p:transition xmlns:p14="http://schemas.microsoft.com/office/powerpoint/2010/main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l"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sz="1200" b="0">
                <a:solidFill>
                  <a:prstClr val="black">
                    <a:tint val="75000"/>
                  </a:prstClr>
                </a:solidFill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fld id="{3E877D96-AB4D-9648-8676-8727FAB4FE2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567035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694125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261582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-76200"/>
            <a:ext cx="9144000" cy="914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/>
            <a:endParaRPr lang="nl-NL" sz="2200">
              <a:solidFill>
                <a:srgbClr val="FFFFFF"/>
              </a:solidFill>
            </a:endParaRPr>
          </a:p>
        </p:txBody>
      </p:sp>
      <p:sp>
        <p:nvSpPr>
          <p:cNvPr id="3" name="Rectangle 6"/>
          <p:cNvSpPr/>
          <p:nvPr/>
        </p:nvSpPr>
        <p:spPr bwMode="auto">
          <a:xfrm>
            <a:off x="0" y="-76200"/>
            <a:ext cx="9144000" cy="914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dist="27940" dir="5400000" algn="ctr" rotWithShape="0">
              <a:srgbClr val="000000">
                <a:alpha val="31999"/>
              </a:srgbClr>
            </a:outerShdw>
          </a:effectLst>
          <a:extLst/>
        </p:spPr>
        <p:txBody>
          <a:bodyPr anchor="ctr"/>
          <a:lstStyle/>
          <a:p>
            <a:pPr algn="l">
              <a:defRPr/>
            </a:pPr>
            <a:endParaRPr lang="en-US" sz="2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1168293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175947554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smtClean="0"/>
              <a:t>Sleep de afbeelding naar de tijdelijke aanduiding of klik op het pictogram als u een afbeelding wilt toevoegen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476003140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theme" Target="../theme/theme1.xml"/><Relationship Id="rId2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theme" Target="../theme/theme2.xml"/><Relationship Id="rId14" Type="http://schemas.openxmlformats.org/officeDocument/2006/relationships/image" Target="../media/image1.png"/><Relationship Id="rId15" Type="http://schemas.openxmlformats.org/officeDocument/2006/relationships/image" Target="../media/image4.png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6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14400"/>
            <a:ext cx="8382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1" smtClean="0"/>
              <a:t>Klik om de tekststijl van het model te bewerken</a:t>
            </a:r>
          </a:p>
          <a:p>
            <a:pPr lvl="1"/>
            <a:r>
              <a:rPr lang="nl-NL" noProof="1" smtClean="0"/>
              <a:t>Tweede niveau</a:t>
            </a:r>
          </a:p>
          <a:p>
            <a:pPr lvl="2"/>
            <a:r>
              <a:rPr lang="nl-NL" noProof="1" smtClean="0"/>
              <a:t>Derde niveau</a:t>
            </a:r>
          </a:p>
          <a:p>
            <a:pPr lvl="3"/>
            <a:r>
              <a:rPr lang="nl-NL" noProof="1" smtClean="0"/>
              <a:t>Vierde niveau</a:t>
            </a:r>
          </a:p>
          <a:p>
            <a:pPr lvl="4"/>
            <a:r>
              <a:rPr lang="nl-NL" noProof="1" smtClean="0"/>
              <a:t>Vijfde niveau</a:t>
            </a:r>
            <a:endParaRPr noProof="1"/>
          </a:p>
        </p:txBody>
      </p:sp>
      <p:pic>
        <p:nvPicPr>
          <p:cNvPr id="1027" name="Picture 3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/>
          <a:stretch>
            <a:fillRect/>
          </a:stretch>
        </p:blipFill>
        <p:spPr bwMode="auto">
          <a:xfrm flipH="1"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76200"/>
            <a:ext cx="8382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1" smtClean="0"/>
              <a:t>Titelstijl van model bewerken</a:t>
            </a:r>
            <a:endParaRPr noProof="1"/>
          </a:p>
        </p:txBody>
      </p:sp>
      <p:pic>
        <p:nvPicPr>
          <p:cNvPr id="1029" name="Picture 3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/>
          <a:stretch>
            <a:fillRect/>
          </a:stretch>
        </p:blipFill>
        <p:spPr bwMode="auto">
          <a:xfrm flipH="1"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+mj-ea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rebuchet MS" pitchFamily="34" charset="0"/>
          <a:ea typeface="ヒラギノ角ゴ Pro W3" pitchFamily="21" charset="-128"/>
          <a:cs typeface="ヒラギノ角ゴ Pro W3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rebuchet MS" pitchFamily="34" charset="0"/>
          <a:ea typeface="ヒラギノ角ゴ Pro W3" pitchFamily="21" charset="-128"/>
          <a:cs typeface="ヒラギノ角ゴ Pro W3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rebuchet MS" pitchFamily="34" charset="0"/>
          <a:ea typeface="ヒラギノ角ゴ Pro W3" pitchFamily="21" charset="-128"/>
          <a:cs typeface="ヒラギノ角ゴ Pro W3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rebuchet MS" pitchFamily="34" charset="0"/>
          <a:ea typeface="ヒラギノ角ゴ Pro W3" pitchFamily="21" charset="-128"/>
          <a:cs typeface="ヒラギノ角ゴ Pro W3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rebuchet MS" pitchFamily="34" charset="0"/>
          <a:ea typeface="ヒラギノ角ゴ Pro W3" pitchFamily="2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rebuchet MS" pitchFamily="34" charset="0"/>
          <a:ea typeface="ヒラギノ角ゴ Pro W3" pitchFamily="2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rebuchet MS" pitchFamily="34" charset="0"/>
          <a:ea typeface="ヒラギノ角ゴ Pro W3" pitchFamily="2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rebuchet MS" pitchFamily="34" charset="0"/>
          <a:ea typeface="ヒラギノ角ゴ Pro W3" pitchFamily="21" charset="-128"/>
        </a:defRPr>
      </a:lvl9pPr>
    </p:titleStyle>
    <p:bodyStyle>
      <a:lvl1pPr marL="342900" indent="-3429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rgbClr val="36A2F5"/>
        </a:buClr>
        <a:buChar char="•"/>
        <a:defRPr sz="2200">
          <a:solidFill>
            <a:schemeClr val="tx1"/>
          </a:solidFill>
          <a:latin typeface="+mn-lt"/>
          <a:ea typeface="+mn-ea"/>
          <a:cs typeface="ヒラギノ角ゴ Pro W3"/>
        </a:defRPr>
      </a:lvl1pPr>
      <a:lvl2pPr marL="742950" indent="-28575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rgbClr val="E7207B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  <a:cs typeface="ヒラギノ角ゴ Pro W3"/>
        </a:defRPr>
      </a:lvl2pPr>
      <a:lvl3pPr marL="1143000" indent="-2286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rgbClr val="C2D73C"/>
        </a:buClr>
        <a:buChar char="•"/>
        <a:defRPr>
          <a:solidFill>
            <a:schemeClr val="tx1"/>
          </a:solidFill>
          <a:latin typeface="+mn-lt"/>
          <a:ea typeface="+mn-ea"/>
          <a:cs typeface="ヒラギノ角ゴ Pro W3"/>
        </a:defRPr>
      </a:lvl3pPr>
      <a:lvl4pPr marL="1600200" indent="-2286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Font typeface="Times" charset="0"/>
        <a:buChar char="•"/>
        <a:defRPr sz="1600">
          <a:solidFill>
            <a:schemeClr val="tx1"/>
          </a:solidFill>
          <a:latin typeface="+mn-lt"/>
          <a:ea typeface="+mn-ea"/>
          <a:cs typeface="ヒラギノ角ゴ Pro W3"/>
        </a:defRPr>
      </a:lvl4pPr>
      <a:lvl5pPr marL="2057400" indent="-2286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chemeClr val="bg2"/>
        </a:buClr>
        <a:buFont typeface="Times" charset="0"/>
        <a:buChar char="•"/>
        <a:defRPr sz="1400">
          <a:solidFill>
            <a:schemeClr val="tx1"/>
          </a:solidFill>
          <a:latin typeface="+mn-lt"/>
          <a:ea typeface="+mn-ea"/>
          <a:cs typeface="ヒラギノ角ゴ Pro W3"/>
        </a:defRPr>
      </a:lvl5pPr>
      <a:lvl6pPr marL="2514600" indent="-2286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chemeClr val="bg2"/>
        </a:buClr>
        <a:buFont typeface="Times" pitchFamily="21" charset="0"/>
        <a:buChar char="•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chemeClr val="bg2"/>
        </a:buClr>
        <a:buFont typeface="Times" pitchFamily="21" charset="0"/>
        <a:buChar char="•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chemeClr val="bg2"/>
        </a:buClr>
        <a:buFont typeface="Times" pitchFamily="21" charset="0"/>
        <a:buChar char="•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chemeClr val="bg2"/>
        </a:buClr>
        <a:buFont typeface="Times" pitchFamily="21" charset="0"/>
        <a:buChar char="•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14400"/>
            <a:ext cx="8382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1" smtClean="0"/>
              <a:t>Klik om de tekststijl van het model te bewerken</a:t>
            </a:r>
          </a:p>
          <a:p>
            <a:pPr lvl="1"/>
            <a:r>
              <a:rPr lang="nl-NL" noProof="1" smtClean="0"/>
              <a:t>Tweede niveau</a:t>
            </a:r>
          </a:p>
          <a:p>
            <a:pPr lvl="2"/>
            <a:r>
              <a:rPr lang="nl-NL" noProof="1" smtClean="0"/>
              <a:t>Derde niveau</a:t>
            </a:r>
          </a:p>
          <a:p>
            <a:pPr lvl="3"/>
            <a:r>
              <a:rPr lang="nl-NL" noProof="1" smtClean="0"/>
              <a:t>Vierde niveau</a:t>
            </a:r>
          </a:p>
          <a:p>
            <a:pPr lvl="4"/>
            <a:r>
              <a:rPr lang="nl-NL" noProof="1" smtClean="0"/>
              <a:t>Vijfde niveau</a:t>
            </a:r>
            <a:endParaRPr noProof="1"/>
          </a:p>
        </p:txBody>
      </p:sp>
      <p:pic>
        <p:nvPicPr>
          <p:cNvPr id="13315" name="Picture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/>
          <a:stretch>
            <a:fillRect/>
          </a:stretch>
        </p:blipFill>
        <p:spPr bwMode="auto">
          <a:xfrm flipH="1"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76200"/>
            <a:ext cx="8382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1" smtClean="0"/>
              <a:t>Titelstijl van model bewerken</a:t>
            </a:r>
            <a:endParaRPr noProof="1"/>
          </a:p>
        </p:txBody>
      </p:sp>
      <p:pic>
        <p:nvPicPr>
          <p:cNvPr id="13317" name="Picture 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0" y="6353175"/>
            <a:ext cx="8890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6400800"/>
            <a:ext cx="12890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Trebuchet MS" pitchFamily="34" charset="0"/>
          <a:ea typeface="ヒラギノ角ゴ Pro W3" pitchFamily="21" charset="-128"/>
          <a:cs typeface="ヒラギノ角ゴ Pro W3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Trebuchet MS" pitchFamily="34" charset="0"/>
          <a:ea typeface="ヒラギノ角ゴ Pro W3" pitchFamily="21" charset="-128"/>
          <a:cs typeface="ヒラギノ角ゴ Pro W3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Trebuchet MS" pitchFamily="34" charset="0"/>
          <a:ea typeface="ヒラギノ角ゴ Pro W3" pitchFamily="21" charset="-128"/>
          <a:cs typeface="ヒラギノ角ゴ Pro W3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Trebuchet MS" pitchFamily="34" charset="0"/>
          <a:ea typeface="ヒラギノ角ゴ Pro W3" pitchFamily="21" charset="-128"/>
          <a:cs typeface="ヒラギノ角ゴ Pro W3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rebuchet MS" pitchFamily="34" charset="0"/>
          <a:ea typeface="ヒラギノ角ゴ Pro W3" pitchFamily="2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rebuchet MS" pitchFamily="34" charset="0"/>
          <a:ea typeface="ヒラギノ角ゴ Pro W3" pitchFamily="2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rebuchet MS" pitchFamily="34" charset="0"/>
          <a:ea typeface="ヒラギノ角ゴ Pro W3" pitchFamily="2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rebuchet MS" pitchFamily="34" charset="0"/>
          <a:ea typeface="ヒラギノ角ゴ Pro W3" pitchFamily="21" charset="-128"/>
        </a:defRPr>
      </a:lvl9pPr>
    </p:titleStyle>
    <p:bodyStyle>
      <a:lvl1pPr marL="342900" indent="-3429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rgbClr val="36A2F5"/>
        </a:buClr>
        <a:buChar char="•"/>
        <a:defRPr sz="2200">
          <a:solidFill>
            <a:schemeClr val="tx1"/>
          </a:solidFill>
          <a:latin typeface="+mn-lt"/>
          <a:ea typeface="+mn-ea"/>
          <a:cs typeface="ヒラギノ角ゴ Pro W3"/>
        </a:defRPr>
      </a:lvl1pPr>
      <a:lvl2pPr marL="742950" indent="-28575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rgbClr val="E7207B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  <a:cs typeface="ヒラギノ角ゴ Pro W3"/>
        </a:defRPr>
      </a:lvl2pPr>
      <a:lvl3pPr marL="1143000" indent="-2286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rgbClr val="C2D73C"/>
        </a:buClr>
        <a:buChar char="•"/>
        <a:defRPr>
          <a:solidFill>
            <a:schemeClr val="tx1"/>
          </a:solidFill>
          <a:latin typeface="+mn-lt"/>
          <a:ea typeface="+mn-ea"/>
          <a:cs typeface="ヒラギノ角ゴ Pro W3"/>
        </a:defRPr>
      </a:lvl3pPr>
      <a:lvl4pPr marL="1600200" indent="-2286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Font typeface="Times" charset="0"/>
        <a:buChar char="•"/>
        <a:defRPr sz="1600">
          <a:solidFill>
            <a:schemeClr val="tx1"/>
          </a:solidFill>
          <a:latin typeface="+mn-lt"/>
          <a:ea typeface="+mn-ea"/>
          <a:cs typeface="ヒラギノ角ゴ Pro W3"/>
        </a:defRPr>
      </a:lvl4pPr>
      <a:lvl5pPr marL="2057400" indent="-2286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chemeClr val="bg2"/>
        </a:buClr>
        <a:buFont typeface="Times" charset="0"/>
        <a:buChar char="•"/>
        <a:defRPr sz="1400">
          <a:solidFill>
            <a:schemeClr val="tx1"/>
          </a:solidFill>
          <a:latin typeface="+mn-lt"/>
          <a:ea typeface="+mn-ea"/>
          <a:cs typeface="ヒラギノ角ゴ Pro W3"/>
        </a:defRPr>
      </a:lvl5pPr>
      <a:lvl6pPr marL="2514600" indent="-2286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chemeClr val="bg2"/>
        </a:buClr>
        <a:buFont typeface="Times" pitchFamily="21" charset="0"/>
        <a:buChar char="•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chemeClr val="bg2"/>
        </a:buClr>
        <a:buFont typeface="Times" pitchFamily="21" charset="0"/>
        <a:buChar char="•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chemeClr val="bg2"/>
        </a:buClr>
        <a:buFont typeface="Times" pitchFamily="21" charset="0"/>
        <a:buChar char="•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chemeClr val="bg2"/>
        </a:buClr>
        <a:buFont typeface="Times" pitchFamily="21" charset="0"/>
        <a:buChar char="•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57200" eaLnBrk="1" fontAlgn="auto" hangingPunct="1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B4D222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8C32AFB7-28D1-3D47-86D0-606679A803A4}" type="slidenum">
              <a:rPr lang="en-US"/>
              <a:pPr>
                <a:defRPr/>
              </a:pPr>
              <a:t>‹nr.›</a:t>
            </a:fld>
            <a:r>
              <a:rPr lang="en-US" dirty="0"/>
              <a:t> / 31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ransition xmlns:p14="http://schemas.microsoft.com/office/powerpoint/2010/main"/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  <a:noFill/>
        </p:spPr>
        <p:txBody>
          <a:bodyPr/>
          <a:lstStyle/>
          <a:p>
            <a:pPr algn="ctr"/>
            <a:r>
              <a:rPr lang="en-GB" noProof="0" smtClean="0"/>
              <a:t>MIABIS as a modular system</a:t>
            </a:r>
            <a:endParaRPr lang="en-GB" noProof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noProof="0" smtClean="0"/>
              <a:t>David van Enckevort</a:t>
            </a:r>
          </a:p>
          <a:p>
            <a:r>
              <a:rPr lang="en-GB" noProof="0" smtClean="0"/>
              <a:t>david.van.enckevort@umcg.nl</a:t>
            </a:r>
            <a:endParaRPr lang="en-GB" noProof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7417" y="-120149"/>
            <a:ext cx="4977865" cy="2629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4861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noProof="0" smtClean="0"/>
              <a:t>Use Case Biobank Catalogue</a:t>
            </a:r>
            <a:endParaRPr lang="en-GB" sz="3200" noProof="0"/>
          </a:p>
        </p:txBody>
      </p:sp>
      <p:pic>
        <p:nvPicPr>
          <p:cNvPr id="4" name="Tijdelijke aanduiding voor inhoud 3" descr="Schermafbeelding 2015-02-16 om 12.22.00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87" b="6987"/>
          <a:stretch>
            <a:fillRect/>
          </a:stretch>
        </p:blipFill>
        <p:spPr>
          <a:xfrm>
            <a:off x="457200" y="1113774"/>
            <a:ext cx="5685156" cy="3126617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4540" y="2089170"/>
            <a:ext cx="5124335" cy="4099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4480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290" name="Straight Connector 4"/>
          <p:cNvCxnSpPr>
            <a:cxnSpLocks noChangeShapeType="1"/>
          </p:cNvCxnSpPr>
          <p:nvPr/>
        </p:nvCxnSpPr>
        <p:spPr bwMode="auto">
          <a:xfrm>
            <a:off x="468313" y="6237288"/>
            <a:ext cx="7775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2291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66"/>
          <a:stretch>
            <a:fillRect/>
          </a:stretch>
        </p:blipFill>
        <p:spPr bwMode="auto">
          <a:xfrm>
            <a:off x="8345488" y="5903913"/>
            <a:ext cx="69056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noProof="0" smtClean="0"/>
              <a:t>Use Case Biobank Catalogue</a:t>
            </a:r>
            <a:endParaRPr lang="en-GB" altLang="sv-SE" sz="3000" noProof="0" smtClean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7" name="Isosceles Triangle 6"/>
          <p:cNvSpPr/>
          <p:nvPr/>
        </p:nvSpPr>
        <p:spPr bwMode="auto">
          <a:xfrm rot="5400000">
            <a:off x="3779838" y="2133600"/>
            <a:ext cx="4464050" cy="3311525"/>
          </a:xfrm>
          <a:prstGeom prst="triangle">
            <a:avLst>
              <a:gd name="adj" fmla="val 60037"/>
            </a:avLst>
          </a:prstGeom>
          <a:gradFill flip="none" rotWithShape="1">
            <a:gsLst>
              <a:gs pos="15000">
                <a:srgbClr val="FF6600">
                  <a:alpha val="60000"/>
                </a:srgbClr>
              </a:gs>
              <a:gs pos="100000">
                <a:schemeClr val="tx1">
                  <a:alpha val="60000"/>
                </a:schemeClr>
              </a:gs>
            </a:gsLst>
            <a:lin ang="11400000" scaled="0"/>
            <a:tileRect/>
          </a:gra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GB">
              <a:latin typeface="Calibri" panose="020F0502020204030204" pitchFamily="34" charset="0"/>
              <a:ea typeface="ＭＳ Ｐゴシック" pitchFamily="34" charset="-128"/>
              <a:cs typeface="Arial" charset="0"/>
            </a:endParaRPr>
          </a:p>
          <a:p>
            <a:pPr>
              <a:buFont typeface="Times New Roman" pitchFamily="16" charset="0"/>
              <a:buNone/>
              <a:defRPr/>
            </a:pPr>
            <a:endParaRPr lang="en-GB">
              <a:latin typeface="Calibri" panose="020F0502020204030204" pitchFamily="34" charset="0"/>
              <a:ea typeface="ＭＳ Ｐゴシック" pitchFamily="34" charset="-128"/>
              <a:cs typeface="Arial" charset="0"/>
            </a:endParaRPr>
          </a:p>
          <a:p>
            <a:pPr>
              <a:buFont typeface="Times New Roman" pitchFamily="16" charset="0"/>
              <a:buNone/>
              <a:defRPr/>
            </a:pPr>
            <a:endParaRPr lang="en-GB">
              <a:latin typeface="Calibri" panose="020F0502020204030204" pitchFamily="34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8" name="Isosceles Triangle 7"/>
          <p:cNvSpPr/>
          <p:nvPr/>
        </p:nvSpPr>
        <p:spPr bwMode="auto">
          <a:xfrm rot="16200000">
            <a:off x="504032" y="2169319"/>
            <a:ext cx="4464050" cy="3240087"/>
          </a:xfrm>
          <a:prstGeom prst="triangle">
            <a:avLst>
              <a:gd name="adj" fmla="val 31241"/>
            </a:avLst>
          </a:prstGeom>
          <a:gradFill flip="none" rotWithShape="1">
            <a:gsLst>
              <a:gs pos="30000">
                <a:srgbClr val="FF6600">
                  <a:alpha val="60000"/>
                </a:srgbClr>
              </a:gs>
              <a:gs pos="100000">
                <a:srgbClr val="FFFF00">
                  <a:alpha val="60000"/>
                </a:srgbClr>
              </a:gs>
            </a:gsLst>
            <a:lin ang="13500000" scaled="0"/>
            <a:tileRect/>
          </a:gra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GB">
              <a:latin typeface="Calibri" panose="020F0502020204030204" pitchFamily="34" charset="0"/>
              <a:ea typeface="ＭＳ Ｐゴシック" pitchFamily="34" charset="-128"/>
              <a:cs typeface="Arial" charset="0"/>
            </a:endParaRPr>
          </a:p>
          <a:p>
            <a:pPr>
              <a:buFont typeface="Times New Roman" pitchFamily="16" charset="0"/>
              <a:buNone/>
              <a:defRPr/>
            </a:pPr>
            <a:endParaRPr lang="en-GB">
              <a:latin typeface="Calibri" panose="020F0502020204030204" pitchFamily="34" charset="0"/>
              <a:ea typeface="ＭＳ Ｐゴシック" pitchFamily="34" charset="-128"/>
              <a:cs typeface="Arial" charset="0"/>
            </a:endParaRPr>
          </a:p>
          <a:p>
            <a:pPr>
              <a:buFont typeface="Times New Roman" pitchFamily="16" charset="0"/>
              <a:buNone/>
              <a:defRPr/>
            </a:pPr>
            <a:endParaRPr lang="en-GB">
              <a:latin typeface="Calibri" panose="020F0502020204030204" pitchFamily="34" charset="0"/>
              <a:ea typeface="ＭＳ Ｐゴシック" pitchFamily="34" charset="-128"/>
              <a:cs typeface="Arial" charset="0"/>
            </a:endParaRPr>
          </a:p>
        </p:txBody>
      </p:sp>
      <p:cxnSp>
        <p:nvCxnSpPr>
          <p:cNvPr id="12295" name="Straight Connector 5"/>
          <p:cNvCxnSpPr>
            <a:cxnSpLocks noChangeShapeType="1"/>
          </p:cNvCxnSpPr>
          <p:nvPr/>
        </p:nvCxnSpPr>
        <p:spPr bwMode="auto">
          <a:xfrm>
            <a:off x="1979613" y="3811588"/>
            <a:ext cx="2376487" cy="1008062"/>
          </a:xfrm>
          <a:prstGeom prst="line">
            <a:avLst/>
          </a:prstGeom>
          <a:noFill/>
          <a:ln w="9525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6" name="Straight Connector 6"/>
          <p:cNvCxnSpPr>
            <a:cxnSpLocks noChangeShapeType="1"/>
          </p:cNvCxnSpPr>
          <p:nvPr/>
        </p:nvCxnSpPr>
        <p:spPr bwMode="auto">
          <a:xfrm>
            <a:off x="2843213" y="2997200"/>
            <a:ext cx="1512887" cy="576263"/>
          </a:xfrm>
          <a:prstGeom prst="line">
            <a:avLst/>
          </a:prstGeom>
          <a:noFill/>
          <a:ln w="9525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73" name="TextBox 7"/>
          <p:cNvSpPr txBox="1">
            <a:spLocks noChangeArrowheads="1"/>
          </p:cNvSpPr>
          <p:nvPr/>
        </p:nvSpPr>
        <p:spPr bwMode="auto">
          <a:xfrm rot="1226514">
            <a:off x="2894013" y="2692400"/>
            <a:ext cx="166211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GB" altLang="sv-SE" sz="1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Chancery"/>
                <a:cs typeface="Apple Chancery"/>
              </a:rPr>
              <a:t>Descriptive</a:t>
            </a:r>
          </a:p>
          <a:p>
            <a:pPr algn="ctr">
              <a:defRPr/>
            </a:pPr>
            <a:r>
              <a:rPr lang="en-GB" altLang="sv-SE" sz="1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Chancery"/>
                <a:cs typeface="Apple Chancery"/>
              </a:rPr>
              <a:t> data</a:t>
            </a:r>
          </a:p>
        </p:txBody>
      </p:sp>
      <p:sp>
        <p:nvSpPr>
          <p:cNvPr id="11274" name="TextBox 8"/>
          <p:cNvSpPr txBox="1">
            <a:spLocks noChangeArrowheads="1"/>
          </p:cNvSpPr>
          <p:nvPr/>
        </p:nvSpPr>
        <p:spPr bwMode="auto">
          <a:xfrm rot="1293575">
            <a:off x="2484438" y="3736975"/>
            <a:ext cx="17383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GB" altLang="sv-SE" sz="1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Chancery"/>
                <a:cs typeface="Apple Chancery"/>
              </a:rPr>
              <a:t>Aggregated data</a:t>
            </a:r>
          </a:p>
        </p:txBody>
      </p:sp>
      <p:sp>
        <p:nvSpPr>
          <p:cNvPr id="11275" name="TextBox 9"/>
          <p:cNvSpPr txBox="1">
            <a:spLocks noChangeArrowheads="1"/>
          </p:cNvSpPr>
          <p:nvPr/>
        </p:nvSpPr>
        <p:spPr bwMode="auto">
          <a:xfrm rot="1326797">
            <a:off x="1582738" y="4654550"/>
            <a:ext cx="27543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GB" altLang="sv-SE" sz="1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Chancery"/>
                <a:cs typeface="Apple Chancery"/>
              </a:rPr>
              <a:t>Sample and donor data</a:t>
            </a:r>
          </a:p>
        </p:txBody>
      </p:sp>
      <p:cxnSp>
        <p:nvCxnSpPr>
          <p:cNvPr id="12300" name="Straight Connector 10"/>
          <p:cNvCxnSpPr>
            <a:cxnSpLocks noChangeShapeType="1"/>
          </p:cNvCxnSpPr>
          <p:nvPr/>
        </p:nvCxnSpPr>
        <p:spPr bwMode="auto">
          <a:xfrm flipH="1">
            <a:off x="4356100" y="2781300"/>
            <a:ext cx="1511300" cy="792163"/>
          </a:xfrm>
          <a:prstGeom prst="line">
            <a:avLst/>
          </a:prstGeom>
          <a:noFill/>
          <a:ln w="9525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01" name="Straight Connector 11"/>
          <p:cNvCxnSpPr>
            <a:cxnSpLocks noChangeShapeType="1"/>
          </p:cNvCxnSpPr>
          <p:nvPr/>
        </p:nvCxnSpPr>
        <p:spPr bwMode="auto">
          <a:xfrm flipH="1">
            <a:off x="4356100" y="3524250"/>
            <a:ext cx="2447925" cy="1295400"/>
          </a:xfrm>
          <a:prstGeom prst="line">
            <a:avLst/>
          </a:prstGeom>
          <a:noFill/>
          <a:ln w="9525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02" name="TextBox 12"/>
          <p:cNvSpPr txBox="1">
            <a:spLocks noChangeArrowheads="1"/>
          </p:cNvSpPr>
          <p:nvPr/>
        </p:nvSpPr>
        <p:spPr bwMode="auto">
          <a:xfrm rot="-1688396">
            <a:off x="4094163" y="2398713"/>
            <a:ext cx="16621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sv-SE" altLang="sv-SE" sz="1600">
                <a:solidFill>
                  <a:srgbClr val="FFC000"/>
                </a:solidFill>
                <a:latin typeface="Calibri" pitchFamily="34" charset="0"/>
                <a:ea typeface="msmincho"/>
              </a:rPr>
              <a:t>Study name</a:t>
            </a:r>
            <a:endParaRPr lang="en-GB" altLang="sv-SE" sz="1600">
              <a:solidFill>
                <a:srgbClr val="FFC000"/>
              </a:solidFill>
              <a:latin typeface="Calibri" pitchFamily="34" charset="0"/>
              <a:ea typeface="msmincho"/>
            </a:endParaRPr>
          </a:p>
          <a:p>
            <a:pPr algn="ctr"/>
            <a:r>
              <a:rPr lang="en-GB" altLang="sv-SE" sz="1600">
                <a:solidFill>
                  <a:srgbClr val="FFC000"/>
                </a:solidFill>
                <a:latin typeface="Calibri" pitchFamily="34" charset="0"/>
                <a:ea typeface="msmincho"/>
              </a:rPr>
              <a:t>Contact info </a:t>
            </a:r>
            <a:r>
              <a:rPr lang="sv-SE" altLang="sv-SE" sz="1600">
                <a:solidFill>
                  <a:srgbClr val="FFC000"/>
                </a:solidFill>
                <a:latin typeface="Calibri" pitchFamily="34" charset="0"/>
                <a:ea typeface="msmincho"/>
              </a:rPr>
              <a:t>Collection type </a:t>
            </a:r>
            <a:endParaRPr lang="en-GB" altLang="sv-SE" sz="1600">
              <a:solidFill>
                <a:srgbClr val="FFC000"/>
              </a:solidFill>
              <a:latin typeface="Calibri" pitchFamily="34" charset="0"/>
              <a:ea typeface="msmincho"/>
            </a:endParaRPr>
          </a:p>
        </p:txBody>
      </p:sp>
      <p:sp>
        <p:nvSpPr>
          <p:cNvPr id="12303" name="TextBox 13"/>
          <p:cNvSpPr txBox="1">
            <a:spLocks noChangeArrowheads="1"/>
          </p:cNvSpPr>
          <p:nvPr/>
        </p:nvSpPr>
        <p:spPr bwMode="auto">
          <a:xfrm rot="-1673188">
            <a:off x="4594225" y="3068638"/>
            <a:ext cx="1865313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sv-SE" sz="1600" dirty="0">
                <a:solidFill>
                  <a:srgbClr val="FFC000"/>
                </a:solidFill>
                <a:latin typeface="Calibri" pitchFamily="34" charset="0"/>
                <a:ea typeface="msmincho"/>
              </a:rPr>
              <a:t>Age high, Age low, Sex, Material type, </a:t>
            </a:r>
            <a:r>
              <a:rPr lang="sv-SE" altLang="sv-SE" sz="1600" dirty="0">
                <a:solidFill>
                  <a:srgbClr val="FFC000"/>
                </a:solidFill>
                <a:latin typeface="Calibri" pitchFamily="34" charset="0"/>
                <a:ea typeface="msmincho"/>
              </a:rPr>
              <a:t>Data </a:t>
            </a:r>
            <a:r>
              <a:rPr lang="sv-SE" altLang="sv-SE" sz="1600" dirty="0" err="1">
                <a:solidFill>
                  <a:srgbClr val="FFC000"/>
                </a:solidFill>
                <a:latin typeface="Calibri" pitchFamily="34" charset="0"/>
                <a:ea typeface="msmincho"/>
              </a:rPr>
              <a:t>categories</a:t>
            </a:r>
            <a:r>
              <a:rPr lang="sv-SE" altLang="sv-SE" sz="1600" dirty="0">
                <a:solidFill>
                  <a:srgbClr val="FFC000"/>
                </a:solidFill>
                <a:latin typeface="Calibri" pitchFamily="34" charset="0"/>
                <a:ea typeface="msmincho"/>
              </a:rPr>
              <a:t> , </a:t>
            </a:r>
            <a:r>
              <a:rPr lang="sv-SE" altLang="sv-SE" sz="1600" dirty="0" err="1">
                <a:solidFill>
                  <a:srgbClr val="FFC000"/>
                </a:solidFill>
                <a:latin typeface="Calibri" pitchFamily="34" charset="0"/>
                <a:ea typeface="msmincho"/>
              </a:rPr>
              <a:t>Disease</a:t>
            </a:r>
            <a:r>
              <a:rPr lang="sv-SE" altLang="sv-SE" sz="1600" dirty="0">
                <a:solidFill>
                  <a:srgbClr val="FFC000"/>
                </a:solidFill>
                <a:latin typeface="Calibri" pitchFamily="34" charset="0"/>
                <a:ea typeface="msmincho"/>
              </a:rPr>
              <a:t>(s) etc.</a:t>
            </a:r>
            <a:endParaRPr lang="en-GB" altLang="sv-SE" sz="1600" dirty="0">
              <a:solidFill>
                <a:srgbClr val="FFC000"/>
              </a:solidFill>
              <a:latin typeface="Calibri" pitchFamily="34" charset="0"/>
              <a:ea typeface="msmincho"/>
            </a:endParaRPr>
          </a:p>
          <a:p>
            <a:pPr algn="ctr"/>
            <a:endParaRPr lang="en-GB" altLang="sv-SE" sz="1600" dirty="0">
              <a:solidFill>
                <a:srgbClr val="FFFFFF"/>
              </a:solidFill>
              <a:latin typeface="Calibri" pitchFamily="34" charset="0"/>
              <a:ea typeface="msmincho"/>
            </a:endParaRPr>
          </a:p>
        </p:txBody>
      </p:sp>
      <p:sp>
        <p:nvSpPr>
          <p:cNvPr id="12304" name="TextBox 14"/>
          <p:cNvSpPr txBox="1">
            <a:spLocks noChangeArrowheads="1"/>
          </p:cNvSpPr>
          <p:nvPr/>
        </p:nvSpPr>
        <p:spPr bwMode="auto">
          <a:xfrm rot="-1693098">
            <a:off x="4310063" y="4381500"/>
            <a:ext cx="27400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sv-SE" sz="1600">
                <a:solidFill>
                  <a:srgbClr val="FFC000"/>
                </a:solidFill>
                <a:latin typeface="Calibri" pitchFamily="34" charset="0"/>
                <a:ea typeface="msmincho"/>
              </a:rPr>
              <a:t>Sampled date, storage temp., Material type,  Disease, Age </a:t>
            </a:r>
          </a:p>
        </p:txBody>
      </p:sp>
      <p:sp>
        <p:nvSpPr>
          <p:cNvPr id="12305" name="Right Brace 1"/>
          <p:cNvSpPr>
            <a:spLocks/>
          </p:cNvSpPr>
          <p:nvPr/>
        </p:nvSpPr>
        <p:spPr bwMode="auto">
          <a:xfrm>
            <a:off x="6804025" y="1412875"/>
            <a:ext cx="360363" cy="2111375"/>
          </a:xfrm>
          <a:prstGeom prst="rightBrace">
            <a:avLst>
              <a:gd name="adj1" fmla="val 8327"/>
              <a:gd name="adj2" fmla="val 50000"/>
            </a:avLst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v-SE" altLang="sv-SE">
              <a:latin typeface="Calibri" pitchFamily="34" charset="0"/>
              <a:cs typeface="Arial" pitchFamily="34" charset="0"/>
            </a:endParaRPr>
          </a:p>
        </p:txBody>
      </p:sp>
      <p:sp>
        <p:nvSpPr>
          <p:cNvPr id="18" name="Right Brace 17"/>
          <p:cNvSpPr/>
          <p:nvPr/>
        </p:nvSpPr>
        <p:spPr bwMode="auto">
          <a:xfrm>
            <a:off x="6804025" y="3578225"/>
            <a:ext cx="360363" cy="1055688"/>
          </a:xfrm>
          <a:prstGeom prst="rightBrace">
            <a:avLst/>
          </a:prstGeom>
          <a:noFill/>
          <a:ln w="2857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sv-SE"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12307" name="TextBox 3"/>
          <p:cNvSpPr txBox="1">
            <a:spLocks noChangeArrowheads="1"/>
          </p:cNvSpPr>
          <p:nvPr/>
        </p:nvSpPr>
        <p:spPr bwMode="auto">
          <a:xfrm>
            <a:off x="7251700" y="2266950"/>
            <a:ext cx="10937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sv-SE" altLang="sv-SE" sz="1600" dirty="0" smtClean="0">
                <a:solidFill>
                  <a:schemeClr val="tx1"/>
                </a:solidFill>
                <a:latin typeface="Calibri" pitchFamily="34" charset="0"/>
                <a:ea typeface="msmincho"/>
              </a:rPr>
              <a:t>MIABIS </a:t>
            </a:r>
            <a:r>
              <a:rPr lang="sv-SE" altLang="sv-SE" sz="1600" dirty="0" err="1">
                <a:solidFill>
                  <a:schemeClr val="tx1"/>
                </a:solidFill>
                <a:latin typeface="Calibri" pitchFamily="34" charset="0"/>
                <a:ea typeface="msmincho"/>
              </a:rPr>
              <a:t>Core</a:t>
            </a:r>
            <a:endParaRPr lang="sv-SE" altLang="sv-SE" sz="1600" dirty="0">
              <a:solidFill>
                <a:schemeClr val="tx1"/>
              </a:solidFill>
              <a:latin typeface="Calibri" pitchFamily="34" charset="0"/>
              <a:ea typeface="msmincho"/>
            </a:endParaRPr>
          </a:p>
        </p:txBody>
      </p:sp>
      <p:sp>
        <p:nvSpPr>
          <p:cNvPr id="12308" name="TextBox 20"/>
          <p:cNvSpPr txBox="1">
            <a:spLocks noChangeArrowheads="1"/>
          </p:cNvSpPr>
          <p:nvPr/>
        </p:nvSpPr>
        <p:spPr bwMode="auto">
          <a:xfrm>
            <a:off x="7250113" y="3906838"/>
            <a:ext cx="10953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sv-SE" altLang="sv-SE" sz="1600">
                <a:solidFill>
                  <a:schemeClr val="tx1"/>
                </a:solidFill>
                <a:latin typeface="Calibri" pitchFamily="34" charset="0"/>
                <a:ea typeface="msmincho"/>
              </a:rPr>
              <a:t>LIMS</a:t>
            </a:r>
          </a:p>
        </p:txBody>
      </p:sp>
      <p:sp>
        <p:nvSpPr>
          <p:cNvPr id="12309" name="Right Brace 1"/>
          <p:cNvSpPr>
            <a:spLocks/>
          </p:cNvSpPr>
          <p:nvPr/>
        </p:nvSpPr>
        <p:spPr bwMode="auto">
          <a:xfrm>
            <a:off x="8050213" y="1335088"/>
            <a:ext cx="360362" cy="3298825"/>
          </a:xfrm>
          <a:prstGeom prst="rightBrace">
            <a:avLst>
              <a:gd name="adj1" fmla="val 8349"/>
              <a:gd name="adj2" fmla="val 50000"/>
            </a:avLst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v-SE" altLang="sv-SE">
              <a:latin typeface="Calibri" pitchFamily="34" charset="0"/>
              <a:cs typeface="Arial" pitchFamily="34" charset="0"/>
            </a:endParaRPr>
          </a:p>
        </p:txBody>
      </p:sp>
      <p:sp>
        <p:nvSpPr>
          <p:cNvPr id="12310" name="TextBox 3"/>
          <p:cNvSpPr txBox="1">
            <a:spLocks noChangeArrowheads="1"/>
          </p:cNvSpPr>
          <p:nvPr/>
        </p:nvSpPr>
        <p:spPr bwMode="auto">
          <a:xfrm rot="-5400000">
            <a:off x="6573044" y="2458244"/>
            <a:ext cx="4013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sv-SE" altLang="sv-SE" sz="1600">
                <a:solidFill>
                  <a:schemeClr val="tx1"/>
                </a:solidFill>
                <a:latin typeface="Calibri" pitchFamily="34" charset="0"/>
                <a:ea typeface="msmincho"/>
              </a:rPr>
              <a:t>MIABIS Core + additional components</a:t>
            </a:r>
          </a:p>
        </p:txBody>
      </p:sp>
      <p:sp>
        <p:nvSpPr>
          <p:cNvPr id="2" name="Rechthoek 1"/>
          <p:cNvSpPr/>
          <p:nvPr/>
        </p:nvSpPr>
        <p:spPr>
          <a:xfrm>
            <a:off x="1091534" y="3819396"/>
            <a:ext cx="3294529" cy="2236104"/>
          </a:xfrm>
          <a:custGeom>
            <a:avLst/>
            <a:gdLst>
              <a:gd name="connsiteX0" fmla="*/ 0 w 4599765"/>
              <a:gd name="connsiteY0" fmla="*/ 0 h 1871598"/>
              <a:gd name="connsiteX1" fmla="*/ 4599765 w 4599765"/>
              <a:gd name="connsiteY1" fmla="*/ 0 h 1871598"/>
              <a:gd name="connsiteX2" fmla="*/ 4599765 w 4599765"/>
              <a:gd name="connsiteY2" fmla="*/ 1871598 h 1871598"/>
              <a:gd name="connsiteX3" fmla="*/ 0 w 4599765"/>
              <a:gd name="connsiteY3" fmla="*/ 1871598 h 1871598"/>
              <a:gd name="connsiteX4" fmla="*/ 0 w 4599765"/>
              <a:gd name="connsiteY4" fmla="*/ 0 h 1871598"/>
              <a:gd name="connsiteX0" fmla="*/ 0 w 4599765"/>
              <a:gd name="connsiteY0" fmla="*/ 0 h 1871598"/>
              <a:gd name="connsiteX1" fmla="*/ 4599765 w 4599765"/>
              <a:gd name="connsiteY1" fmla="*/ 0 h 1871598"/>
              <a:gd name="connsiteX2" fmla="*/ 3882473 w 4599765"/>
              <a:gd name="connsiteY2" fmla="*/ 1812807 h 1871598"/>
              <a:gd name="connsiteX3" fmla="*/ 0 w 4599765"/>
              <a:gd name="connsiteY3" fmla="*/ 1871598 h 1871598"/>
              <a:gd name="connsiteX4" fmla="*/ 0 w 4599765"/>
              <a:gd name="connsiteY4" fmla="*/ 0 h 1871598"/>
              <a:gd name="connsiteX0" fmla="*/ 0 w 3882473"/>
              <a:gd name="connsiteY0" fmla="*/ 0 h 1871598"/>
              <a:gd name="connsiteX1" fmla="*/ 3847196 w 3882473"/>
              <a:gd name="connsiteY1" fmla="*/ 517363 h 1871598"/>
              <a:gd name="connsiteX2" fmla="*/ 3882473 w 3882473"/>
              <a:gd name="connsiteY2" fmla="*/ 1812807 h 1871598"/>
              <a:gd name="connsiteX3" fmla="*/ 0 w 3882473"/>
              <a:gd name="connsiteY3" fmla="*/ 1871598 h 1871598"/>
              <a:gd name="connsiteX4" fmla="*/ 0 w 3882473"/>
              <a:gd name="connsiteY4" fmla="*/ 0 h 1871598"/>
              <a:gd name="connsiteX0" fmla="*/ 1434583 w 3882473"/>
              <a:gd name="connsiteY0" fmla="*/ 0 h 2294895"/>
              <a:gd name="connsiteX1" fmla="*/ 3847196 w 3882473"/>
              <a:gd name="connsiteY1" fmla="*/ 940660 h 2294895"/>
              <a:gd name="connsiteX2" fmla="*/ 3882473 w 3882473"/>
              <a:gd name="connsiteY2" fmla="*/ 2236104 h 2294895"/>
              <a:gd name="connsiteX3" fmla="*/ 0 w 3882473"/>
              <a:gd name="connsiteY3" fmla="*/ 2294895 h 2294895"/>
              <a:gd name="connsiteX4" fmla="*/ 1434583 w 3882473"/>
              <a:gd name="connsiteY4" fmla="*/ 0 h 2294895"/>
              <a:gd name="connsiteX0" fmla="*/ 1434583 w 3882473"/>
              <a:gd name="connsiteY0" fmla="*/ 0 h 2294895"/>
              <a:gd name="connsiteX1" fmla="*/ 3823678 w 3882473"/>
              <a:gd name="connsiteY1" fmla="*/ 964177 h 2294895"/>
              <a:gd name="connsiteX2" fmla="*/ 3882473 w 3882473"/>
              <a:gd name="connsiteY2" fmla="*/ 2236104 h 2294895"/>
              <a:gd name="connsiteX3" fmla="*/ 0 w 3882473"/>
              <a:gd name="connsiteY3" fmla="*/ 2294895 h 2294895"/>
              <a:gd name="connsiteX4" fmla="*/ 1434583 w 3882473"/>
              <a:gd name="connsiteY4" fmla="*/ 0 h 2294895"/>
              <a:gd name="connsiteX0" fmla="*/ 823121 w 3271011"/>
              <a:gd name="connsiteY0" fmla="*/ 0 h 2236104"/>
              <a:gd name="connsiteX1" fmla="*/ 3212216 w 3271011"/>
              <a:gd name="connsiteY1" fmla="*/ 964177 h 2236104"/>
              <a:gd name="connsiteX2" fmla="*/ 3271011 w 3271011"/>
              <a:gd name="connsiteY2" fmla="*/ 2236104 h 2236104"/>
              <a:gd name="connsiteX3" fmla="*/ 0 w 3271011"/>
              <a:gd name="connsiteY3" fmla="*/ 813356 h 2236104"/>
              <a:gd name="connsiteX4" fmla="*/ 823121 w 3271011"/>
              <a:gd name="connsiteY4" fmla="*/ 0 h 2236104"/>
              <a:gd name="connsiteX0" fmla="*/ 823121 w 3271011"/>
              <a:gd name="connsiteY0" fmla="*/ 0 h 2236104"/>
              <a:gd name="connsiteX1" fmla="*/ 3259252 w 3271011"/>
              <a:gd name="connsiteY1" fmla="*/ 975935 h 2236104"/>
              <a:gd name="connsiteX2" fmla="*/ 3271011 w 3271011"/>
              <a:gd name="connsiteY2" fmla="*/ 2236104 h 2236104"/>
              <a:gd name="connsiteX3" fmla="*/ 0 w 3271011"/>
              <a:gd name="connsiteY3" fmla="*/ 813356 h 2236104"/>
              <a:gd name="connsiteX4" fmla="*/ 823121 w 3271011"/>
              <a:gd name="connsiteY4" fmla="*/ 0 h 2236104"/>
              <a:gd name="connsiteX0" fmla="*/ 846639 w 3294529"/>
              <a:gd name="connsiteY0" fmla="*/ 0 h 2236104"/>
              <a:gd name="connsiteX1" fmla="*/ 3282770 w 3294529"/>
              <a:gd name="connsiteY1" fmla="*/ 975935 h 2236104"/>
              <a:gd name="connsiteX2" fmla="*/ 3294529 w 3294529"/>
              <a:gd name="connsiteY2" fmla="*/ 2236104 h 2236104"/>
              <a:gd name="connsiteX3" fmla="*/ 0 w 3294529"/>
              <a:gd name="connsiteY3" fmla="*/ 836873 h 2236104"/>
              <a:gd name="connsiteX4" fmla="*/ 846639 w 3294529"/>
              <a:gd name="connsiteY4" fmla="*/ 0 h 2236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4529" h="2236104">
                <a:moveTo>
                  <a:pt x="846639" y="0"/>
                </a:moveTo>
                <a:lnTo>
                  <a:pt x="3282770" y="975935"/>
                </a:lnTo>
                <a:lnTo>
                  <a:pt x="3294529" y="2236104"/>
                </a:lnTo>
                <a:lnTo>
                  <a:pt x="0" y="836873"/>
                </a:lnTo>
                <a:lnTo>
                  <a:pt x="846639" y="0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Rechthoek 24"/>
          <p:cNvSpPr/>
          <p:nvPr/>
        </p:nvSpPr>
        <p:spPr>
          <a:xfrm>
            <a:off x="4375342" y="3534849"/>
            <a:ext cx="3304119" cy="2510164"/>
          </a:xfrm>
          <a:custGeom>
            <a:avLst/>
            <a:gdLst>
              <a:gd name="connsiteX0" fmla="*/ 0 w 4950363"/>
              <a:gd name="connsiteY0" fmla="*/ 0 h 1687087"/>
              <a:gd name="connsiteX1" fmla="*/ 4950363 w 4950363"/>
              <a:gd name="connsiteY1" fmla="*/ 0 h 1687087"/>
              <a:gd name="connsiteX2" fmla="*/ 4950363 w 4950363"/>
              <a:gd name="connsiteY2" fmla="*/ 1687087 h 1687087"/>
              <a:gd name="connsiteX3" fmla="*/ 0 w 4950363"/>
              <a:gd name="connsiteY3" fmla="*/ 1687087 h 1687087"/>
              <a:gd name="connsiteX4" fmla="*/ 0 w 4950363"/>
              <a:gd name="connsiteY4" fmla="*/ 0 h 1687087"/>
              <a:gd name="connsiteX0" fmla="*/ 0 w 4950363"/>
              <a:gd name="connsiteY0" fmla="*/ 646704 h 2333791"/>
              <a:gd name="connsiteX1" fmla="*/ 3504020 w 4950363"/>
              <a:gd name="connsiteY1" fmla="*/ 0 h 2333791"/>
              <a:gd name="connsiteX2" fmla="*/ 4950363 w 4950363"/>
              <a:gd name="connsiteY2" fmla="*/ 2333791 h 2333791"/>
              <a:gd name="connsiteX3" fmla="*/ 0 w 4950363"/>
              <a:gd name="connsiteY3" fmla="*/ 2333791 h 2333791"/>
              <a:gd name="connsiteX4" fmla="*/ 0 w 4950363"/>
              <a:gd name="connsiteY4" fmla="*/ 646704 h 2333791"/>
              <a:gd name="connsiteX0" fmla="*/ 0 w 4444731"/>
              <a:gd name="connsiteY0" fmla="*/ 646704 h 2333791"/>
              <a:gd name="connsiteX1" fmla="*/ 3504020 w 4444731"/>
              <a:gd name="connsiteY1" fmla="*/ 0 h 2333791"/>
              <a:gd name="connsiteX2" fmla="*/ 4444731 w 4444731"/>
              <a:gd name="connsiteY2" fmla="*/ 722910 h 2333791"/>
              <a:gd name="connsiteX3" fmla="*/ 0 w 4444731"/>
              <a:gd name="connsiteY3" fmla="*/ 2333791 h 2333791"/>
              <a:gd name="connsiteX4" fmla="*/ 0 w 4444731"/>
              <a:gd name="connsiteY4" fmla="*/ 646704 h 2333791"/>
              <a:gd name="connsiteX0" fmla="*/ 0 w 4444731"/>
              <a:gd name="connsiteY0" fmla="*/ 646704 h 2510164"/>
              <a:gd name="connsiteX1" fmla="*/ 3504020 w 4444731"/>
              <a:gd name="connsiteY1" fmla="*/ 0 h 2510164"/>
              <a:gd name="connsiteX2" fmla="*/ 4444731 w 4444731"/>
              <a:gd name="connsiteY2" fmla="*/ 722910 h 2510164"/>
              <a:gd name="connsiteX3" fmla="*/ 1081817 w 4444731"/>
              <a:gd name="connsiteY3" fmla="*/ 2510164 h 2510164"/>
              <a:gd name="connsiteX4" fmla="*/ 0 w 4444731"/>
              <a:gd name="connsiteY4" fmla="*/ 646704 h 2510164"/>
              <a:gd name="connsiteX0" fmla="*/ 11759 w 3362914"/>
              <a:gd name="connsiteY0" fmla="*/ 1281650 h 2510164"/>
              <a:gd name="connsiteX1" fmla="*/ 2422203 w 3362914"/>
              <a:gd name="connsiteY1" fmla="*/ 0 h 2510164"/>
              <a:gd name="connsiteX2" fmla="*/ 3362914 w 3362914"/>
              <a:gd name="connsiteY2" fmla="*/ 722910 h 2510164"/>
              <a:gd name="connsiteX3" fmla="*/ 0 w 3362914"/>
              <a:gd name="connsiteY3" fmla="*/ 2510164 h 2510164"/>
              <a:gd name="connsiteX4" fmla="*/ 11759 w 3362914"/>
              <a:gd name="connsiteY4" fmla="*/ 1281650 h 2510164"/>
              <a:gd name="connsiteX0" fmla="*/ 11759 w 3304119"/>
              <a:gd name="connsiteY0" fmla="*/ 1281650 h 2510164"/>
              <a:gd name="connsiteX1" fmla="*/ 2422203 w 3304119"/>
              <a:gd name="connsiteY1" fmla="*/ 0 h 2510164"/>
              <a:gd name="connsiteX2" fmla="*/ 3304119 w 3304119"/>
              <a:gd name="connsiteY2" fmla="*/ 711152 h 2510164"/>
              <a:gd name="connsiteX3" fmla="*/ 0 w 3304119"/>
              <a:gd name="connsiteY3" fmla="*/ 2510164 h 2510164"/>
              <a:gd name="connsiteX4" fmla="*/ 11759 w 3304119"/>
              <a:gd name="connsiteY4" fmla="*/ 1281650 h 2510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4119" h="2510164">
                <a:moveTo>
                  <a:pt x="11759" y="1281650"/>
                </a:moveTo>
                <a:lnTo>
                  <a:pt x="2422203" y="0"/>
                </a:lnTo>
                <a:lnTo>
                  <a:pt x="3304119" y="711152"/>
                </a:lnTo>
                <a:lnTo>
                  <a:pt x="0" y="2510164"/>
                </a:lnTo>
                <a:lnTo>
                  <a:pt x="11759" y="1281650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17725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noProof="0" smtClean="0"/>
              <a:t>Use Case Biobank Catalogue</a:t>
            </a:r>
            <a:endParaRPr lang="en-GB" sz="3200" noProof="0"/>
          </a:p>
        </p:txBody>
      </p:sp>
      <p:pic>
        <p:nvPicPr>
          <p:cNvPr id="6" name="Tijdelijke aanduiding voor inhoud 5" descr="MIABIS UML simplified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263" r="-21263"/>
          <a:stretch>
            <a:fillRect/>
          </a:stretch>
        </p:blipFill>
        <p:spPr/>
      </p:pic>
      <p:sp>
        <p:nvSpPr>
          <p:cNvPr id="7" name="Rechthoek 6"/>
          <p:cNvSpPr/>
          <p:nvPr/>
        </p:nvSpPr>
        <p:spPr>
          <a:xfrm>
            <a:off x="3527664" y="3621542"/>
            <a:ext cx="3845155" cy="2257698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2197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noProof="0" smtClean="0"/>
              <a:t>Use Case Study Catalogue</a:t>
            </a:r>
            <a:endParaRPr lang="en-GB" sz="3200" noProof="0"/>
          </a:p>
        </p:txBody>
      </p:sp>
      <p:pic>
        <p:nvPicPr>
          <p:cNvPr id="4" name="Tijdelijke aanduiding voor inhoud 3" descr="Schermafbeelding 2015-02-16 om 12.56.30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" b="2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672693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290" name="Straight Connector 4"/>
          <p:cNvCxnSpPr>
            <a:cxnSpLocks noChangeShapeType="1"/>
          </p:cNvCxnSpPr>
          <p:nvPr/>
        </p:nvCxnSpPr>
        <p:spPr bwMode="auto">
          <a:xfrm>
            <a:off x="468313" y="6237288"/>
            <a:ext cx="7775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2291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66"/>
          <a:stretch>
            <a:fillRect/>
          </a:stretch>
        </p:blipFill>
        <p:spPr bwMode="auto">
          <a:xfrm>
            <a:off x="8345488" y="5903913"/>
            <a:ext cx="69056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noProof="0" smtClean="0"/>
              <a:t>Use Case Study Catalogue</a:t>
            </a:r>
            <a:endParaRPr lang="en-GB" altLang="sv-SE" sz="3000" noProof="0" smtClean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7" name="Isosceles Triangle 6"/>
          <p:cNvSpPr/>
          <p:nvPr/>
        </p:nvSpPr>
        <p:spPr bwMode="auto">
          <a:xfrm rot="5400000">
            <a:off x="3779838" y="2133600"/>
            <a:ext cx="4464050" cy="3311525"/>
          </a:xfrm>
          <a:prstGeom prst="triangle">
            <a:avLst>
              <a:gd name="adj" fmla="val 60037"/>
            </a:avLst>
          </a:prstGeom>
          <a:gradFill flip="none" rotWithShape="1">
            <a:gsLst>
              <a:gs pos="15000">
                <a:srgbClr val="FF6600">
                  <a:alpha val="60000"/>
                </a:srgbClr>
              </a:gs>
              <a:gs pos="100000">
                <a:schemeClr val="tx1">
                  <a:alpha val="60000"/>
                </a:schemeClr>
              </a:gs>
            </a:gsLst>
            <a:lin ang="11400000" scaled="0"/>
            <a:tileRect/>
          </a:gra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GB">
              <a:latin typeface="Calibri" panose="020F0502020204030204" pitchFamily="34" charset="0"/>
              <a:ea typeface="ＭＳ Ｐゴシック" pitchFamily="34" charset="-128"/>
              <a:cs typeface="Arial" charset="0"/>
            </a:endParaRPr>
          </a:p>
          <a:p>
            <a:pPr>
              <a:buFont typeface="Times New Roman" pitchFamily="16" charset="0"/>
              <a:buNone/>
              <a:defRPr/>
            </a:pPr>
            <a:endParaRPr lang="en-GB">
              <a:latin typeface="Calibri" panose="020F0502020204030204" pitchFamily="34" charset="0"/>
              <a:ea typeface="ＭＳ Ｐゴシック" pitchFamily="34" charset="-128"/>
              <a:cs typeface="Arial" charset="0"/>
            </a:endParaRPr>
          </a:p>
          <a:p>
            <a:pPr>
              <a:buFont typeface="Times New Roman" pitchFamily="16" charset="0"/>
              <a:buNone/>
              <a:defRPr/>
            </a:pPr>
            <a:endParaRPr lang="en-GB">
              <a:latin typeface="Calibri" panose="020F0502020204030204" pitchFamily="34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8" name="Isosceles Triangle 7"/>
          <p:cNvSpPr/>
          <p:nvPr/>
        </p:nvSpPr>
        <p:spPr bwMode="auto">
          <a:xfrm rot="16200000">
            <a:off x="504032" y="2169319"/>
            <a:ext cx="4464050" cy="3240087"/>
          </a:xfrm>
          <a:prstGeom prst="triangle">
            <a:avLst>
              <a:gd name="adj" fmla="val 31241"/>
            </a:avLst>
          </a:prstGeom>
          <a:gradFill flip="none" rotWithShape="1">
            <a:gsLst>
              <a:gs pos="30000">
                <a:srgbClr val="FF6600">
                  <a:alpha val="60000"/>
                </a:srgbClr>
              </a:gs>
              <a:gs pos="100000">
                <a:srgbClr val="FFFF00">
                  <a:alpha val="60000"/>
                </a:srgbClr>
              </a:gs>
            </a:gsLst>
            <a:lin ang="13500000" scaled="0"/>
            <a:tileRect/>
          </a:gra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GB">
              <a:latin typeface="Calibri" panose="020F0502020204030204" pitchFamily="34" charset="0"/>
              <a:ea typeface="ＭＳ Ｐゴシック" pitchFamily="34" charset="-128"/>
              <a:cs typeface="Arial" charset="0"/>
            </a:endParaRPr>
          </a:p>
          <a:p>
            <a:pPr>
              <a:buFont typeface="Times New Roman" pitchFamily="16" charset="0"/>
              <a:buNone/>
              <a:defRPr/>
            </a:pPr>
            <a:endParaRPr lang="en-GB">
              <a:latin typeface="Calibri" panose="020F0502020204030204" pitchFamily="34" charset="0"/>
              <a:ea typeface="ＭＳ Ｐゴシック" pitchFamily="34" charset="-128"/>
              <a:cs typeface="Arial" charset="0"/>
            </a:endParaRPr>
          </a:p>
          <a:p>
            <a:pPr>
              <a:buFont typeface="Times New Roman" pitchFamily="16" charset="0"/>
              <a:buNone/>
              <a:defRPr/>
            </a:pPr>
            <a:endParaRPr lang="en-GB">
              <a:latin typeface="Calibri" panose="020F0502020204030204" pitchFamily="34" charset="0"/>
              <a:ea typeface="ＭＳ Ｐゴシック" pitchFamily="34" charset="-128"/>
              <a:cs typeface="Arial" charset="0"/>
            </a:endParaRPr>
          </a:p>
        </p:txBody>
      </p:sp>
      <p:cxnSp>
        <p:nvCxnSpPr>
          <p:cNvPr id="12295" name="Straight Connector 5"/>
          <p:cNvCxnSpPr>
            <a:cxnSpLocks noChangeShapeType="1"/>
          </p:cNvCxnSpPr>
          <p:nvPr/>
        </p:nvCxnSpPr>
        <p:spPr bwMode="auto">
          <a:xfrm>
            <a:off x="1979613" y="3811588"/>
            <a:ext cx="2376487" cy="1008062"/>
          </a:xfrm>
          <a:prstGeom prst="line">
            <a:avLst/>
          </a:prstGeom>
          <a:noFill/>
          <a:ln w="9525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6" name="Straight Connector 6"/>
          <p:cNvCxnSpPr>
            <a:cxnSpLocks noChangeShapeType="1"/>
          </p:cNvCxnSpPr>
          <p:nvPr/>
        </p:nvCxnSpPr>
        <p:spPr bwMode="auto">
          <a:xfrm>
            <a:off x="2843213" y="2997200"/>
            <a:ext cx="1512887" cy="576263"/>
          </a:xfrm>
          <a:prstGeom prst="line">
            <a:avLst/>
          </a:prstGeom>
          <a:noFill/>
          <a:ln w="9525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73" name="TextBox 7"/>
          <p:cNvSpPr txBox="1">
            <a:spLocks noChangeArrowheads="1"/>
          </p:cNvSpPr>
          <p:nvPr/>
        </p:nvSpPr>
        <p:spPr bwMode="auto">
          <a:xfrm rot="1226514">
            <a:off x="2894013" y="2692400"/>
            <a:ext cx="166211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GB" altLang="sv-SE" sz="1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Chancery"/>
                <a:cs typeface="Apple Chancery"/>
              </a:rPr>
              <a:t>Descriptive</a:t>
            </a:r>
          </a:p>
          <a:p>
            <a:pPr algn="ctr">
              <a:defRPr/>
            </a:pPr>
            <a:r>
              <a:rPr lang="en-GB" altLang="sv-SE" sz="1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Chancery"/>
                <a:cs typeface="Apple Chancery"/>
              </a:rPr>
              <a:t> data</a:t>
            </a:r>
          </a:p>
        </p:txBody>
      </p:sp>
      <p:sp>
        <p:nvSpPr>
          <p:cNvPr id="11274" name="TextBox 8"/>
          <p:cNvSpPr txBox="1">
            <a:spLocks noChangeArrowheads="1"/>
          </p:cNvSpPr>
          <p:nvPr/>
        </p:nvSpPr>
        <p:spPr bwMode="auto">
          <a:xfrm rot="1293575">
            <a:off x="2484438" y="3736975"/>
            <a:ext cx="17383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GB" altLang="sv-SE" sz="1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Chancery"/>
                <a:cs typeface="Apple Chancery"/>
              </a:rPr>
              <a:t>Aggregated data</a:t>
            </a:r>
          </a:p>
        </p:txBody>
      </p:sp>
      <p:sp>
        <p:nvSpPr>
          <p:cNvPr id="11275" name="TextBox 9"/>
          <p:cNvSpPr txBox="1">
            <a:spLocks noChangeArrowheads="1"/>
          </p:cNvSpPr>
          <p:nvPr/>
        </p:nvSpPr>
        <p:spPr bwMode="auto">
          <a:xfrm rot="1326797">
            <a:off x="1582738" y="4654550"/>
            <a:ext cx="27543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GB" altLang="sv-SE" sz="1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Chancery"/>
                <a:cs typeface="Apple Chancery"/>
              </a:rPr>
              <a:t>Sample and donor data</a:t>
            </a:r>
          </a:p>
        </p:txBody>
      </p:sp>
      <p:cxnSp>
        <p:nvCxnSpPr>
          <p:cNvPr id="12300" name="Straight Connector 10"/>
          <p:cNvCxnSpPr>
            <a:cxnSpLocks noChangeShapeType="1"/>
          </p:cNvCxnSpPr>
          <p:nvPr/>
        </p:nvCxnSpPr>
        <p:spPr bwMode="auto">
          <a:xfrm flipH="1">
            <a:off x="4356100" y="2781300"/>
            <a:ext cx="1511300" cy="792163"/>
          </a:xfrm>
          <a:prstGeom prst="line">
            <a:avLst/>
          </a:prstGeom>
          <a:noFill/>
          <a:ln w="9525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01" name="Straight Connector 11"/>
          <p:cNvCxnSpPr>
            <a:cxnSpLocks noChangeShapeType="1"/>
          </p:cNvCxnSpPr>
          <p:nvPr/>
        </p:nvCxnSpPr>
        <p:spPr bwMode="auto">
          <a:xfrm flipH="1">
            <a:off x="4356100" y="3524250"/>
            <a:ext cx="2447925" cy="1295400"/>
          </a:xfrm>
          <a:prstGeom prst="line">
            <a:avLst/>
          </a:prstGeom>
          <a:noFill/>
          <a:ln w="9525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02" name="TextBox 12"/>
          <p:cNvSpPr txBox="1">
            <a:spLocks noChangeArrowheads="1"/>
          </p:cNvSpPr>
          <p:nvPr/>
        </p:nvSpPr>
        <p:spPr bwMode="auto">
          <a:xfrm rot="-1688396">
            <a:off x="4094163" y="2398713"/>
            <a:ext cx="16621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sv-SE" altLang="sv-SE" sz="1600">
                <a:solidFill>
                  <a:srgbClr val="FFC000"/>
                </a:solidFill>
                <a:latin typeface="Calibri" pitchFamily="34" charset="0"/>
                <a:ea typeface="msmincho"/>
              </a:rPr>
              <a:t>Study name</a:t>
            </a:r>
            <a:endParaRPr lang="en-GB" altLang="sv-SE" sz="1600">
              <a:solidFill>
                <a:srgbClr val="FFC000"/>
              </a:solidFill>
              <a:latin typeface="Calibri" pitchFamily="34" charset="0"/>
              <a:ea typeface="msmincho"/>
            </a:endParaRPr>
          </a:p>
          <a:p>
            <a:pPr algn="ctr"/>
            <a:r>
              <a:rPr lang="en-GB" altLang="sv-SE" sz="1600">
                <a:solidFill>
                  <a:srgbClr val="FFC000"/>
                </a:solidFill>
                <a:latin typeface="Calibri" pitchFamily="34" charset="0"/>
                <a:ea typeface="msmincho"/>
              </a:rPr>
              <a:t>Contact info </a:t>
            </a:r>
            <a:r>
              <a:rPr lang="sv-SE" altLang="sv-SE" sz="1600">
                <a:solidFill>
                  <a:srgbClr val="FFC000"/>
                </a:solidFill>
                <a:latin typeface="Calibri" pitchFamily="34" charset="0"/>
                <a:ea typeface="msmincho"/>
              </a:rPr>
              <a:t>Collection type </a:t>
            </a:r>
            <a:endParaRPr lang="en-GB" altLang="sv-SE" sz="1600">
              <a:solidFill>
                <a:srgbClr val="FFC000"/>
              </a:solidFill>
              <a:latin typeface="Calibri" pitchFamily="34" charset="0"/>
              <a:ea typeface="msmincho"/>
            </a:endParaRPr>
          </a:p>
        </p:txBody>
      </p:sp>
      <p:sp>
        <p:nvSpPr>
          <p:cNvPr id="12303" name="TextBox 13"/>
          <p:cNvSpPr txBox="1">
            <a:spLocks noChangeArrowheads="1"/>
          </p:cNvSpPr>
          <p:nvPr/>
        </p:nvSpPr>
        <p:spPr bwMode="auto">
          <a:xfrm rot="-1673188">
            <a:off x="4594225" y="3068638"/>
            <a:ext cx="1865313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sv-SE" sz="1600" dirty="0">
                <a:solidFill>
                  <a:srgbClr val="FFC000"/>
                </a:solidFill>
                <a:latin typeface="Calibri" pitchFamily="34" charset="0"/>
                <a:ea typeface="msmincho"/>
              </a:rPr>
              <a:t>Age high, Age low, Sex, Material type, </a:t>
            </a:r>
            <a:r>
              <a:rPr lang="sv-SE" altLang="sv-SE" sz="1600" dirty="0">
                <a:solidFill>
                  <a:srgbClr val="FFC000"/>
                </a:solidFill>
                <a:latin typeface="Calibri" pitchFamily="34" charset="0"/>
                <a:ea typeface="msmincho"/>
              </a:rPr>
              <a:t>Data </a:t>
            </a:r>
            <a:r>
              <a:rPr lang="sv-SE" altLang="sv-SE" sz="1600" dirty="0" err="1">
                <a:solidFill>
                  <a:srgbClr val="FFC000"/>
                </a:solidFill>
                <a:latin typeface="Calibri" pitchFamily="34" charset="0"/>
                <a:ea typeface="msmincho"/>
              </a:rPr>
              <a:t>categories</a:t>
            </a:r>
            <a:r>
              <a:rPr lang="sv-SE" altLang="sv-SE" sz="1600" dirty="0">
                <a:solidFill>
                  <a:srgbClr val="FFC000"/>
                </a:solidFill>
                <a:latin typeface="Calibri" pitchFamily="34" charset="0"/>
                <a:ea typeface="msmincho"/>
              </a:rPr>
              <a:t> , </a:t>
            </a:r>
            <a:r>
              <a:rPr lang="sv-SE" altLang="sv-SE" sz="1600" dirty="0" err="1">
                <a:solidFill>
                  <a:srgbClr val="FFC000"/>
                </a:solidFill>
                <a:latin typeface="Calibri" pitchFamily="34" charset="0"/>
                <a:ea typeface="msmincho"/>
              </a:rPr>
              <a:t>Disease</a:t>
            </a:r>
            <a:r>
              <a:rPr lang="sv-SE" altLang="sv-SE" sz="1600" dirty="0">
                <a:solidFill>
                  <a:srgbClr val="FFC000"/>
                </a:solidFill>
                <a:latin typeface="Calibri" pitchFamily="34" charset="0"/>
                <a:ea typeface="msmincho"/>
              </a:rPr>
              <a:t>(s) etc.</a:t>
            </a:r>
            <a:endParaRPr lang="en-GB" altLang="sv-SE" sz="1600" dirty="0">
              <a:solidFill>
                <a:srgbClr val="FFC000"/>
              </a:solidFill>
              <a:latin typeface="Calibri" pitchFamily="34" charset="0"/>
              <a:ea typeface="msmincho"/>
            </a:endParaRPr>
          </a:p>
          <a:p>
            <a:pPr algn="ctr"/>
            <a:endParaRPr lang="en-GB" altLang="sv-SE" sz="1600" dirty="0">
              <a:solidFill>
                <a:srgbClr val="FFFFFF"/>
              </a:solidFill>
              <a:latin typeface="Calibri" pitchFamily="34" charset="0"/>
              <a:ea typeface="msmincho"/>
            </a:endParaRPr>
          </a:p>
        </p:txBody>
      </p:sp>
      <p:sp>
        <p:nvSpPr>
          <p:cNvPr id="12304" name="TextBox 14"/>
          <p:cNvSpPr txBox="1">
            <a:spLocks noChangeArrowheads="1"/>
          </p:cNvSpPr>
          <p:nvPr/>
        </p:nvSpPr>
        <p:spPr bwMode="auto">
          <a:xfrm rot="-1693098">
            <a:off x="4310063" y="4381500"/>
            <a:ext cx="27400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sv-SE" sz="1600">
                <a:solidFill>
                  <a:srgbClr val="FFC000"/>
                </a:solidFill>
                <a:latin typeface="Calibri" pitchFamily="34" charset="0"/>
                <a:ea typeface="msmincho"/>
              </a:rPr>
              <a:t>Sampled date, storage temp., Material type,  Disease, Age </a:t>
            </a:r>
          </a:p>
        </p:txBody>
      </p:sp>
      <p:sp>
        <p:nvSpPr>
          <p:cNvPr id="12305" name="Right Brace 1"/>
          <p:cNvSpPr>
            <a:spLocks/>
          </p:cNvSpPr>
          <p:nvPr/>
        </p:nvSpPr>
        <p:spPr bwMode="auto">
          <a:xfrm>
            <a:off x="6804025" y="1412875"/>
            <a:ext cx="360363" cy="2111375"/>
          </a:xfrm>
          <a:prstGeom prst="rightBrace">
            <a:avLst>
              <a:gd name="adj1" fmla="val 8327"/>
              <a:gd name="adj2" fmla="val 50000"/>
            </a:avLst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v-SE" altLang="sv-SE">
              <a:latin typeface="Calibri" pitchFamily="34" charset="0"/>
              <a:cs typeface="Arial" pitchFamily="34" charset="0"/>
            </a:endParaRPr>
          </a:p>
        </p:txBody>
      </p:sp>
      <p:sp>
        <p:nvSpPr>
          <p:cNvPr id="18" name="Right Brace 17"/>
          <p:cNvSpPr/>
          <p:nvPr/>
        </p:nvSpPr>
        <p:spPr bwMode="auto">
          <a:xfrm>
            <a:off x="6804025" y="3578225"/>
            <a:ext cx="360363" cy="1055688"/>
          </a:xfrm>
          <a:prstGeom prst="rightBrace">
            <a:avLst/>
          </a:prstGeom>
          <a:noFill/>
          <a:ln w="2857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sv-SE"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12307" name="TextBox 3"/>
          <p:cNvSpPr txBox="1">
            <a:spLocks noChangeArrowheads="1"/>
          </p:cNvSpPr>
          <p:nvPr/>
        </p:nvSpPr>
        <p:spPr bwMode="auto">
          <a:xfrm>
            <a:off x="7251700" y="2266950"/>
            <a:ext cx="10937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sv-SE" altLang="sv-SE" sz="1600" dirty="0" smtClean="0">
                <a:solidFill>
                  <a:schemeClr val="tx1"/>
                </a:solidFill>
                <a:latin typeface="Calibri" pitchFamily="34" charset="0"/>
                <a:ea typeface="msmincho"/>
              </a:rPr>
              <a:t>MIABIS </a:t>
            </a:r>
            <a:r>
              <a:rPr lang="sv-SE" altLang="sv-SE" sz="1600" dirty="0" err="1">
                <a:solidFill>
                  <a:schemeClr val="tx1"/>
                </a:solidFill>
                <a:latin typeface="Calibri" pitchFamily="34" charset="0"/>
                <a:ea typeface="msmincho"/>
              </a:rPr>
              <a:t>Core</a:t>
            </a:r>
            <a:endParaRPr lang="sv-SE" altLang="sv-SE" sz="1600" dirty="0">
              <a:solidFill>
                <a:schemeClr val="tx1"/>
              </a:solidFill>
              <a:latin typeface="Calibri" pitchFamily="34" charset="0"/>
              <a:ea typeface="msmincho"/>
            </a:endParaRPr>
          </a:p>
        </p:txBody>
      </p:sp>
      <p:sp>
        <p:nvSpPr>
          <p:cNvPr id="12308" name="TextBox 20"/>
          <p:cNvSpPr txBox="1">
            <a:spLocks noChangeArrowheads="1"/>
          </p:cNvSpPr>
          <p:nvPr/>
        </p:nvSpPr>
        <p:spPr bwMode="auto">
          <a:xfrm>
            <a:off x="7250113" y="3906838"/>
            <a:ext cx="10953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sv-SE" altLang="sv-SE" sz="1600">
                <a:solidFill>
                  <a:schemeClr val="tx1"/>
                </a:solidFill>
                <a:latin typeface="Calibri" pitchFamily="34" charset="0"/>
                <a:ea typeface="msmincho"/>
              </a:rPr>
              <a:t>LIMS</a:t>
            </a:r>
          </a:p>
        </p:txBody>
      </p:sp>
      <p:sp>
        <p:nvSpPr>
          <p:cNvPr id="12309" name="Right Brace 1"/>
          <p:cNvSpPr>
            <a:spLocks/>
          </p:cNvSpPr>
          <p:nvPr/>
        </p:nvSpPr>
        <p:spPr bwMode="auto">
          <a:xfrm>
            <a:off x="8050213" y="1335088"/>
            <a:ext cx="360362" cy="3298825"/>
          </a:xfrm>
          <a:prstGeom prst="rightBrace">
            <a:avLst>
              <a:gd name="adj1" fmla="val 8349"/>
              <a:gd name="adj2" fmla="val 50000"/>
            </a:avLst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v-SE" altLang="sv-SE">
              <a:latin typeface="Calibri" pitchFamily="34" charset="0"/>
              <a:cs typeface="Arial" pitchFamily="34" charset="0"/>
            </a:endParaRPr>
          </a:p>
        </p:txBody>
      </p:sp>
      <p:sp>
        <p:nvSpPr>
          <p:cNvPr id="12310" name="TextBox 3"/>
          <p:cNvSpPr txBox="1">
            <a:spLocks noChangeArrowheads="1"/>
          </p:cNvSpPr>
          <p:nvPr/>
        </p:nvSpPr>
        <p:spPr bwMode="auto">
          <a:xfrm rot="-5400000">
            <a:off x="6573044" y="2458244"/>
            <a:ext cx="4013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sv-SE" altLang="sv-SE" sz="1600">
                <a:solidFill>
                  <a:schemeClr val="tx1"/>
                </a:solidFill>
                <a:latin typeface="Calibri" pitchFamily="34" charset="0"/>
                <a:ea typeface="msmincho"/>
              </a:rPr>
              <a:t>MIABIS Core + additional components</a:t>
            </a:r>
          </a:p>
        </p:txBody>
      </p:sp>
      <p:sp>
        <p:nvSpPr>
          <p:cNvPr id="23" name="Rechthoek 22"/>
          <p:cNvSpPr/>
          <p:nvPr/>
        </p:nvSpPr>
        <p:spPr>
          <a:xfrm>
            <a:off x="1979613" y="1565648"/>
            <a:ext cx="4821143" cy="3257149"/>
          </a:xfrm>
          <a:custGeom>
            <a:avLst/>
            <a:gdLst>
              <a:gd name="connsiteX0" fmla="*/ 0 w 3845155"/>
              <a:gd name="connsiteY0" fmla="*/ 0 h 2257698"/>
              <a:gd name="connsiteX1" fmla="*/ 3845155 w 3845155"/>
              <a:gd name="connsiteY1" fmla="*/ 0 h 2257698"/>
              <a:gd name="connsiteX2" fmla="*/ 3845155 w 3845155"/>
              <a:gd name="connsiteY2" fmla="*/ 2257698 h 2257698"/>
              <a:gd name="connsiteX3" fmla="*/ 0 w 3845155"/>
              <a:gd name="connsiteY3" fmla="*/ 2257698 h 2257698"/>
              <a:gd name="connsiteX4" fmla="*/ 0 w 3845155"/>
              <a:gd name="connsiteY4" fmla="*/ 0 h 2257698"/>
              <a:gd name="connsiteX0" fmla="*/ 0 w 3845155"/>
              <a:gd name="connsiteY0" fmla="*/ 0 h 3268907"/>
              <a:gd name="connsiteX1" fmla="*/ 3845155 w 3845155"/>
              <a:gd name="connsiteY1" fmla="*/ 0 h 3268907"/>
              <a:gd name="connsiteX2" fmla="*/ 2387053 w 3845155"/>
              <a:gd name="connsiteY2" fmla="*/ 3268907 h 3268907"/>
              <a:gd name="connsiteX3" fmla="*/ 0 w 3845155"/>
              <a:gd name="connsiteY3" fmla="*/ 2257698 h 3268907"/>
              <a:gd name="connsiteX4" fmla="*/ 0 w 3845155"/>
              <a:gd name="connsiteY4" fmla="*/ 0 h 3268907"/>
              <a:gd name="connsiteX0" fmla="*/ 0 w 4821143"/>
              <a:gd name="connsiteY0" fmla="*/ 0 h 3268907"/>
              <a:gd name="connsiteX1" fmla="*/ 4821143 w 4821143"/>
              <a:gd name="connsiteY1" fmla="*/ 1975386 h 3268907"/>
              <a:gd name="connsiteX2" fmla="*/ 2387053 w 4821143"/>
              <a:gd name="connsiteY2" fmla="*/ 3268907 h 3268907"/>
              <a:gd name="connsiteX3" fmla="*/ 0 w 4821143"/>
              <a:gd name="connsiteY3" fmla="*/ 2257698 h 3268907"/>
              <a:gd name="connsiteX4" fmla="*/ 0 w 4821143"/>
              <a:gd name="connsiteY4" fmla="*/ 0 h 3268907"/>
              <a:gd name="connsiteX0" fmla="*/ 2387053 w 4821143"/>
              <a:gd name="connsiteY0" fmla="*/ 0 h 3257149"/>
              <a:gd name="connsiteX1" fmla="*/ 4821143 w 4821143"/>
              <a:gd name="connsiteY1" fmla="*/ 1963628 h 3257149"/>
              <a:gd name="connsiteX2" fmla="*/ 2387053 w 4821143"/>
              <a:gd name="connsiteY2" fmla="*/ 3257149 h 3257149"/>
              <a:gd name="connsiteX3" fmla="*/ 0 w 4821143"/>
              <a:gd name="connsiteY3" fmla="*/ 2245940 h 3257149"/>
              <a:gd name="connsiteX4" fmla="*/ 2387053 w 4821143"/>
              <a:gd name="connsiteY4" fmla="*/ 0 h 3257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21143" h="3257149">
                <a:moveTo>
                  <a:pt x="2387053" y="0"/>
                </a:moveTo>
                <a:lnTo>
                  <a:pt x="4821143" y="1963628"/>
                </a:lnTo>
                <a:lnTo>
                  <a:pt x="2387053" y="3257149"/>
                </a:lnTo>
                <a:lnTo>
                  <a:pt x="0" y="2245940"/>
                </a:lnTo>
                <a:lnTo>
                  <a:pt x="2387053" y="0"/>
                </a:lnTo>
                <a:close/>
              </a:path>
            </a:pathLst>
          </a:custGeom>
          <a:solidFill>
            <a:schemeClr val="bg1">
              <a:alpha val="3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682491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noProof="0" smtClean="0"/>
              <a:t>Use Case Study Catalogue</a:t>
            </a:r>
            <a:endParaRPr lang="en-GB" sz="3200" noProof="0"/>
          </a:p>
        </p:txBody>
      </p:sp>
      <p:pic>
        <p:nvPicPr>
          <p:cNvPr id="4" name="Tijdelijke aanduiding voor inhoud 3" descr="MIABIS UML simplified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263" r="-2126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134669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noProof="0" smtClean="0"/>
              <a:t>Use case Sample Request Workflow</a:t>
            </a:r>
            <a:endParaRPr lang="en-GB" sz="3200" noProof="0"/>
          </a:p>
        </p:txBody>
      </p:sp>
      <p:pic>
        <p:nvPicPr>
          <p:cNvPr id="4" name="Tijdelijke aanduiding voor inhoud 3" descr="Schermafbeelding 2015-02-16 om 14.34.08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" b="230"/>
          <a:stretch>
            <a:fillRect/>
          </a:stretch>
        </p:blipFill>
        <p:spPr>
          <a:xfrm>
            <a:off x="381000" y="914400"/>
            <a:ext cx="5621396" cy="3577252"/>
          </a:xfrm>
        </p:spPr>
      </p:pic>
      <p:pic>
        <p:nvPicPr>
          <p:cNvPr id="5" name="Afbeelding 4" descr="Schermafbeelding 2015-02-16 om 14.51.2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685" y="2728208"/>
            <a:ext cx="5766884" cy="352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2731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290" name="Straight Connector 4"/>
          <p:cNvCxnSpPr>
            <a:cxnSpLocks noChangeShapeType="1"/>
          </p:cNvCxnSpPr>
          <p:nvPr/>
        </p:nvCxnSpPr>
        <p:spPr bwMode="auto">
          <a:xfrm>
            <a:off x="468313" y="6237288"/>
            <a:ext cx="7775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2291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66"/>
          <a:stretch>
            <a:fillRect/>
          </a:stretch>
        </p:blipFill>
        <p:spPr bwMode="auto">
          <a:xfrm>
            <a:off x="8345488" y="5903913"/>
            <a:ext cx="69056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noProof="0" smtClean="0"/>
              <a:t>Use case Sample Request Workflow</a:t>
            </a:r>
            <a:endParaRPr lang="en-GB" altLang="sv-SE" sz="3000" noProof="0" smtClean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7" name="Isosceles Triangle 6"/>
          <p:cNvSpPr/>
          <p:nvPr/>
        </p:nvSpPr>
        <p:spPr bwMode="auto">
          <a:xfrm rot="5400000">
            <a:off x="3779838" y="2133600"/>
            <a:ext cx="4464050" cy="3311525"/>
          </a:xfrm>
          <a:prstGeom prst="triangle">
            <a:avLst>
              <a:gd name="adj" fmla="val 60037"/>
            </a:avLst>
          </a:prstGeom>
          <a:gradFill flip="none" rotWithShape="1">
            <a:gsLst>
              <a:gs pos="15000">
                <a:srgbClr val="FF6600">
                  <a:alpha val="60000"/>
                </a:srgbClr>
              </a:gs>
              <a:gs pos="100000">
                <a:schemeClr val="tx1">
                  <a:alpha val="60000"/>
                </a:schemeClr>
              </a:gs>
            </a:gsLst>
            <a:lin ang="11400000" scaled="0"/>
            <a:tileRect/>
          </a:gra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GB">
              <a:latin typeface="Calibri" panose="020F0502020204030204" pitchFamily="34" charset="0"/>
              <a:ea typeface="ＭＳ Ｐゴシック" pitchFamily="34" charset="-128"/>
              <a:cs typeface="Arial" charset="0"/>
            </a:endParaRPr>
          </a:p>
          <a:p>
            <a:pPr>
              <a:buFont typeface="Times New Roman" pitchFamily="16" charset="0"/>
              <a:buNone/>
              <a:defRPr/>
            </a:pPr>
            <a:endParaRPr lang="en-GB">
              <a:latin typeface="Calibri" panose="020F0502020204030204" pitchFamily="34" charset="0"/>
              <a:ea typeface="ＭＳ Ｐゴシック" pitchFamily="34" charset="-128"/>
              <a:cs typeface="Arial" charset="0"/>
            </a:endParaRPr>
          </a:p>
          <a:p>
            <a:pPr>
              <a:buFont typeface="Times New Roman" pitchFamily="16" charset="0"/>
              <a:buNone/>
              <a:defRPr/>
            </a:pPr>
            <a:endParaRPr lang="en-GB">
              <a:latin typeface="Calibri" panose="020F0502020204030204" pitchFamily="34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8" name="Isosceles Triangle 7"/>
          <p:cNvSpPr/>
          <p:nvPr/>
        </p:nvSpPr>
        <p:spPr bwMode="auto">
          <a:xfrm rot="16200000">
            <a:off x="504032" y="2169319"/>
            <a:ext cx="4464050" cy="3240087"/>
          </a:xfrm>
          <a:prstGeom prst="triangle">
            <a:avLst>
              <a:gd name="adj" fmla="val 31241"/>
            </a:avLst>
          </a:prstGeom>
          <a:gradFill flip="none" rotWithShape="1">
            <a:gsLst>
              <a:gs pos="30000">
                <a:srgbClr val="FF6600">
                  <a:alpha val="60000"/>
                </a:srgbClr>
              </a:gs>
              <a:gs pos="100000">
                <a:srgbClr val="FFFF00">
                  <a:alpha val="60000"/>
                </a:srgbClr>
              </a:gs>
            </a:gsLst>
            <a:lin ang="13500000" scaled="0"/>
            <a:tileRect/>
          </a:gra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GB">
              <a:latin typeface="Calibri" panose="020F0502020204030204" pitchFamily="34" charset="0"/>
              <a:ea typeface="ＭＳ Ｐゴシック" pitchFamily="34" charset="-128"/>
              <a:cs typeface="Arial" charset="0"/>
            </a:endParaRPr>
          </a:p>
          <a:p>
            <a:pPr>
              <a:buFont typeface="Times New Roman" pitchFamily="16" charset="0"/>
              <a:buNone/>
              <a:defRPr/>
            </a:pPr>
            <a:endParaRPr lang="en-GB">
              <a:latin typeface="Calibri" panose="020F0502020204030204" pitchFamily="34" charset="0"/>
              <a:ea typeface="ＭＳ Ｐゴシック" pitchFamily="34" charset="-128"/>
              <a:cs typeface="Arial" charset="0"/>
            </a:endParaRPr>
          </a:p>
          <a:p>
            <a:pPr>
              <a:buFont typeface="Times New Roman" pitchFamily="16" charset="0"/>
              <a:buNone/>
              <a:defRPr/>
            </a:pPr>
            <a:endParaRPr lang="en-GB">
              <a:latin typeface="Calibri" panose="020F0502020204030204" pitchFamily="34" charset="0"/>
              <a:ea typeface="ＭＳ Ｐゴシック" pitchFamily="34" charset="-128"/>
              <a:cs typeface="Arial" charset="0"/>
            </a:endParaRPr>
          </a:p>
        </p:txBody>
      </p:sp>
      <p:cxnSp>
        <p:nvCxnSpPr>
          <p:cNvPr id="12295" name="Straight Connector 5"/>
          <p:cNvCxnSpPr>
            <a:cxnSpLocks noChangeShapeType="1"/>
          </p:cNvCxnSpPr>
          <p:nvPr/>
        </p:nvCxnSpPr>
        <p:spPr bwMode="auto">
          <a:xfrm>
            <a:off x="1979613" y="3811588"/>
            <a:ext cx="2376487" cy="1008062"/>
          </a:xfrm>
          <a:prstGeom prst="line">
            <a:avLst/>
          </a:prstGeom>
          <a:noFill/>
          <a:ln w="9525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6" name="Straight Connector 6"/>
          <p:cNvCxnSpPr>
            <a:cxnSpLocks noChangeShapeType="1"/>
          </p:cNvCxnSpPr>
          <p:nvPr/>
        </p:nvCxnSpPr>
        <p:spPr bwMode="auto">
          <a:xfrm>
            <a:off x="2843213" y="2997200"/>
            <a:ext cx="1512887" cy="576263"/>
          </a:xfrm>
          <a:prstGeom prst="line">
            <a:avLst/>
          </a:prstGeom>
          <a:noFill/>
          <a:ln w="9525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73" name="TextBox 7"/>
          <p:cNvSpPr txBox="1">
            <a:spLocks noChangeArrowheads="1"/>
          </p:cNvSpPr>
          <p:nvPr/>
        </p:nvSpPr>
        <p:spPr bwMode="auto">
          <a:xfrm rot="1226514">
            <a:off x="2894013" y="2692400"/>
            <a:ext cx="166211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GB" altLang="sv-SE" sz="1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Chancery"/>
                <a:cs typeface="Apple Chancery"/>
              </a:rPr>
              <a:t>Descriptive</a:t>
            </a:r>
          </a:p>
          <a:p>
            <a:pPr algn="ctr">
              <a:defRPr/>
            </a:pPr>
            <a:r>
              <a:rPr lang="en-GB" altLang="sv-SE" sz="1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Chancery"/>
                <a:cs typeface="Apple Chancery"/>
              </a:rPr>
              <a:t> data</a:t>
            </a:r>
          </a:p>
        </p:txBody>
      </p:sp>
      <p:sp>
        <p:nvSpPr>
          <p:cNvPr id="11274" name="TextBox 8"/>
          <p:cNvSpPr txBox="1">
            <a:spLocks noChangeArrowheads="1"/>
          </p:cNvSpPr>
          <p:nvPr/>
        </p:nvSpPr>
        <p:spPr bwMode="auto">
          <a:xfrm rot="1293575">
            <a:off x="2484438" y="3736975"/>
            <a:ext cx="17383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GB" altLang="sv-SE" sz="1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Chancery"/>
                <a:cs typeface="Apple Chancery"/>
              </a:rPr>
              <a:t>Aggregated data</a:t>
            </a:r>
          </a:p>
        </p:txBody>
      </p:sp>
      <p:sp>
        <p:nvSpPr>
          <p:cNvPr id="11275" name="TextBox 9"/>
          <p:cNvSpPr txBox="1">
            <a:spLocks noChangeArrowheads="1"/>
          </p:cNvSpPr>
          <p:nvPr/>
        </p:nvSpPr>
        <p:spPr bwMode="auto">
          <a:xfrm rot="1326797">
            <a:off x="1582738" y="4654550"/>
            <a:ext cx="27543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GB" altLang="sv-SE" sz="1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Chancery"/>
                <a:cs typeface="Apple Chancery"/>
              </a:rPr>
              <a:t>Sample and donor data</a:t>
            </a:r>
          </a:p>
        </p:txBody>
      </p:sp>
      <p:cxnSp>
        <p:nvCxnSpPr>
          <p:cNvPr id="12300" name="Straight Connector 10"/>
          <p:cNvCxnSpPr>
            <a:cxnSpLocks noChangeShapeType="1"/>
          </p:cNvCxnSpPr>
          <p:nvPr/>
        </p:nvCxnSpPr>
        <p:spPr bwMode="auto">
          <a:xfrm flipH="1">
            <a:off x="4356100" y="2781300"/>
            <a:ext cx="1511300" cy="792163"/>
          </a:xfrm>
          <a:prstGeom prst="line">
            <a:avLst/>
          </a:prstGeom>
          <a:noFill/>
          <a:ln w="9525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01" name="Straight Connector 11"/>
          <p:cNvCxnSpPr>
            <a:cxnSpLocks noChangeShapeType="1"/>
          </p:cNvCxnSpPr>
          <p:nvPr/>
        </p:nvCxnSpPr>
        <p:spPr bwMode="auto">
          <a:xfrm flipH="1">
            <a:off x="4356100" y="3524250"/>
            <a:ext cx="2447925" cy="1295400"/>
          </a:xfrm>
          <a:prstGeom prst="line">
            <a:avLst/>
          </a:prstGeom>
          <a:noFill/>
          <a:ln w="9525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02" name="TextBox 12"/>
          <p:cNvSpPr txBox="1">
            <a:spLocks noChangeArrowheads="1"/>
          </p:cNvSpPr>
          <p:nvPr/>
        </p:nvSpPr>
        <p:spPr bwMode="auto">
          <a:xfrm rot="-1688396">
            <a:off x="4094163" y="2398713"/>
            <a:ext cx="16621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sv-SE" altLang="sv-SE" sz="1600" dirty="0" err="1">
                <a:solidFill>
                  <a:srgbClr val="FFC000"/>
                </a:solidFill>
                <a:latin typeface="Calibri" pitchFamily="34" charset="0"/>
                <a:ea typeface="msmincho"/>
              </a:rPr>
              <a:t>Study</a:t>
            </a:r>
            <a:r>
              <a:rPr lang="sv-SE" altLang="sv-SE" sz="1600" dirty="0">
                <a:solidFill>
                  <a:srgbClr val="FFC000"/>
                </a:solidFill>
                <a:latin typeface="Calibri" pitchFamily="34" charset="0"/>
                <a:ea typeface="msmincho"/>
              </a:rPr>
              <a:t> </a:t>
            </a:r>
            <a:r>
              <a:rPr lang="sv-SE" altLang="sv-SE" sz="1600" dirty="0" err="1">
                <a:solidFill>
                  <a:srgbClr val="FFC000"/>
                </a:solidFill>
                <a:latin typeface="Calibri" pitchFamily="34" charset="0"/>
                <a:ea typeface="msmincho"/>
              </a:rPr>
              <a:t>name</a:t>
            </a:r>
            <a:endParaRPr lang="en-GB" altLang="sv-SE" sz="1600" dirty="0">
              <a:solidFill>
                <a:srgbClr val="FFC000"/>
              </a:solidFill>
              <a:latin typeface="Calibri" pitchFamily="34" charset="0"/>
              <a:ea typeface="msmincho"/>
            </a:endParaRPr>
          </a:p>
          <a:p>
            <a:pPr algn="ctr"/>
            <a:r>
              <a:rPr lang="en-GB" altLang="sv-SE" sz="1600" dirty="0">
                <a:solidFill>
                  <a:srgbClr val="FFC000"/>
                </a:solidFill>
                <a:latin typeface="Calibri" pitchFamily="34" charset="0"/>
                <a:ea typeface="msmincho"/>
              </a:rPr>
              <a:t>Contact info </a:t>
            </a:r>
            <a:r>
              <a:rPr lang="sv-SE" altLang="sv-SE" sz="1600" dirty="0">
                <a:solidFill>
                  <a:srgbClr val="FFC000"/>
                </a:solidFill>
                <a:latin typeface="Calibri" pitchFamily="34" charset="0"/>
                <a:ea typeface="msmincho"/>
              </a:rPr>
              <a:t>Collection </a:t>
            </a:r>
            <a:r>
              <a:rPr lang="sv-SE" altLang="sv-SE" sz="1600" dirty="0" err="1">
                <a:solidFill>
                  <a:srgbClr val="FFC000"/>
                </a:solidFill>
                <a:latin typeface="Calibri" pitchFamily="34" charset="0"/>
                <a:ea typeface="msmincho"/>
              </a:rPr>
              <a:t>type</a:t>
            </a:r>
            <a:r>
              <a:rPr lang="sv-SE" altLang="sv-SE" sz="1600" dirty="0">
                <a:solidFill>
                  <a:srgbClr val="FFC000"/>
                </a:solidFill>
                <a:latin typeface="Calibri" pitchFamily="34" charset="0"/>
                <a:ea typeface="msmincho"/>
              </a:rPr>
              <a:t> </a:t>
            </a:r>
            <a:endParaRPr lang="en-GB" altLang="sv-SE" sz="1600" dirty="0">
              <a:solidFill>
                <a:srgbClr val="FFC000"/>
              </a:solidFill>
              <a:latin typeface="Calibri" pitchFamily="34" charset="0"/>
              <a:ea typeface="msmincho"/>
            </a:endParaRPr>
          </a:p>
        </p:txBody>
      </p:sp>
      <p:sp>
        <p:nvSpPr>
          <p:cNvPr id="12303" name="TextBox 13"/>
          <p:cNvSpPr txBox="1">
            <a:spLocks noChangeArrowheads="1"/>
          </p:cNvSpPr>
          <p:nvPr/>
        </p:nvSpPr>
        <p:spPr bwMode="auto">
          <a:xfrm rot="-1673188">
            <a:off x="4594225" y="3068638"/>
            <a:ext cx="1865313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sv-SE" sz="1600" dirty="0">
                <a:solidFill>
                  <a:srgbClr val="FFC000"/>
                </a:solidFill>
                <a:latin typeface="Calibri" pitchFamily="34" charset="0"/>
                <a:ea typeface="msmincho"/>
              </a:rPr>
              <a:t>Age high, Age low, Sex, Material type, </a:t>
            </a:r>
            <a:r>
              <a:rPr lang="sv-SE" altLang="sv-SE" sz="1600" dirty="0">
                <a:solidFill>
                  <a:srgbClr val="FFC000"/>
                </a:solidFill>
                <a:latin typeface="Calibri" pitchFamily="34" charset="0"/>
                <a:ea typeface="msmincho"/>
              </a:rPr>
              <a:t>Data </a:t>
            </a:r>
            <a:r>
              <a:rPr lang="sv-SE" altLang="sv-SE" sz="1600" dirty="0" err="1">
                <a:solidFill>
                  <a:srgbClr val="FFC000"/>
                </a:solidFill>
                <a:latin typeface="Calibri" pitchFamily="34" charset="0"/>
                <a:ea typeface="msmincho"/>
              </a:rPr>
              <a:t>categories</a:t>
            </a:r>
            <a:r>
              <a:rPr lang="sv-SE" altLang="sv-SE" sz="1600" dirty="0">
                <a:solidFill>
                  <a:srgbClr val="FFC000"/>
                </a:solidFill>
                <a:latin typeface="Calibri" pitchFamily="34" charset="0"/>
                <a:ea typeface="msmincho"/>
              </a:rPr>
              <a:t> , </a:t>
            </a:r>
            <a:r>
              <a:rPr lang="sv-SE" altLang="sv-SE" sz="1600" dirty="0" err="1">
                <a:solidFill>
                  <a:srgbClr val="FFC000"/>
                </a:solidFill>
                <a:latin typeface="Calibri" pitchFamily="34" charset="0"/>
                <a:ea typeface="msmincho"/>
              </a:rPr>
              <a:t>Disease</a:t>
            </a:r>
            <a:r>
              <a:rPr lang="sv-SE" altLang="sv-SE" sz="1600" dirty="0">
                <a:solidFill>
                  <a:srgbClr val="FFC000"/>
                </a:solidFill>
                <a:latin typeface="Calibri" pitchFamily="34" charset="0"/>
                <a:ea typeface="msmincho"/>
              </a:rPr>
              <a:t>(s) etc.</a:t>
            </a:r>
            <a:endParaRPr lang="en-GB" altLang="sv-SE" sz="1600" dirty="0">
              <a:solidFill>
                <a:srgbClr val="FFC000"/>
              </a:solidFill>
              <a:latin typeface="Calibri" pitchFamily="34" charset="0"/>
              <a:ea typeface="msmincho"/>
            </a:endParaRPr>
          </a:p>
          <a:p>
            <a:pPr algn="ctr"/>
            <a:endParaRPr lang="en-GB" altLang="sv-SE" sz="1600" dirty="0">
              <a:solidFill>
                <a:srgbClr val="FFFFFF"/>
              </a:solidFill>
              <a:latin typeface="Calibri" pitchFamily="34" charset="0"/>
              <a:ea typeface="msmincho"/>
            </a:endParaRPr>
          </a:p>
        </p:txBody>
      </p:sp>
      <p:sp>
        <p:nvSpPr>
          <p:cNvPr id="12304" name="TextBox 14"/>
          <p:cNvSpPr txBox="1">
            <a:spLocks noChangeArrowheads="1"/>
          </p:cNvSpPr>
          <p:nvPr/>
        </p:nvSpPr>
        <p:spPr bwMode="auto">
          <a:xfrm rot="-1693098">
            <a:off x="4310063" y="4381500"/>
            <a:ext cx="27400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sv-SE" sz="1600">
                <a:solidFill>
                  <a:srgbClr val="FFC000"/>
                </a:solidFill>
                <a:latin typeface="Calibri" pitchFamily="34" charset="0"/>
                <a:ea typeface="msmincho"/>
              </a:rPr>
              <a:t>Sampled date, storage temp., Material type,  Disease, Age </a:t>
            </a:r>
          </a:p>
        </p:txBody>
      </p:sp>
      <p:sp>
        <p:nvSpPr>
          <p:cNvPr id="12305" name="Right Brace 1"/>
          <p:cNvSpPr>
            <a:spLocks/>
          </p:cNvSpPr>
          <p:nvPr/>
        </p:nvSpPr>
        <p:spPr bwMode="auto">
          <a:xfrm>
            <a:off x="6804025" y="1412875"/>
            <a:ext cx="360363" cy="2111375"/>
          </a:xfrm>
          <a:prstGeom prst="rightBrace">
            <a:avLst>
              <a:gd name="adj1" fmla="val 8327"/>
              <a:gd name="adj2" fmla="val 50000"/>
            </a:avLst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v-SE" altLang="sv-SE">
              <a:latin typeface="Calibri" pitchFamily="34" charset="0"/>
              <a:cs typeface="Arial" pitchFamily="34" charset="0"/>
            </a:endParaRPr>
          </a:p>
        </p:txBody>
      </p:sp>
      <p:sp>
        <p:nvSpPr>
          <p:cNvPr id="18" name="Right Brace 17"/>
          <p:cNvSpPr/>
          <p:nvPr/>
        </p:nvSpPr>
        <p:spPr bwMode="auto">
          <a:xfrm>
            <a:off x="6804025" y="3578225"/>
            <a:ext cx="360363" cy="1055688"/>
          </a:xfrm>
          <a:prstGeom prst="rightBrace">
            <a:avLst/>
          </a:prstGeom>
          <a:noFill/>
          <a:ln w="2857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sv-SE"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12307" name="TextBox 3"/>
          <p:cNvSpPr txBox="1">
            <a:spLocks noChangeArrowheads="1"/>
          </p:cNvSpPr>
          <p:nvPr/>
        </p:nvSpPr>
        <p:spPr bwMode="auto">
          <a:xfrm>
            <a:off x="7251700" y="2266950"/>
            <a:ext cx="10937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sv-SE" altLang="sv-SE" sz="1600" dirty="0" smtClean="0">
                <a:solidFill>
                  <a:schemeClr val="tx1"/>
                </a:solidFill>
                <a:latin typeface="Calibri" pitchFamily="34" charset="0"/>
                <a:ea typeface="msmincho"/>
              </a:rPr>
              <a:t>MIABIS </a:t>
            </a:r>
            <a:r>
              <a:rPr lang="sv-SE" altLang="sv-SE" sz="1600" dirty="0" err="1">
                <a:solidFill>
                  <a:schemeClr val="tx1"/>
                </a:solidFill>
                <a:latin typeface="Calibri" pitchFamily="34" charset="0"/>
                <a:ea typeface="msmincho"/>
              </a:rPr>
              <a:t>Core</a:t>
            </a:r>
            <a:endParaRPr lang="sv-SE" altLang="sv-SE" sz="1600" dirty="0">
              <a:solidFill>
                <a:schemeClr val="tx1"/>
              </a:solidFill>
              <a:latin typeface="Calibri" pitchFamily="34" charset="0"/>
              <a:ea typeface="msmincho"/>
            </a:endParaRPr>
          </a:p>
        </p:txBody>
      </p:sp>
      <p:sp>
        <p:nvSpPr>
          <p:cNvPr id="12308" name="TextBox 20"/>
          <p:cNvSpPr txBox="1">
            <a:spLocks noChangeArrowheads="1"/>
          </p:cNvSpPr>
          <p:nvPr/>
        </p:nvSpPr>
        <p:spPr bwMode="auto">
          <a:xfrm>
            <a:off x="7250113" y="3906838"/>
            <a:ext cx="10953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sv-SE" altLang="sv-SE" sz="1600">
                <a:solidFill>
                  <a:schemeClr val="tx1"/>
                </a:solidFill>
                <a:latin typeface="Calibri" pitchFamily="34" charset="0"/>
                <a:ea typeface="msmincho"/>
              </a:rPr>
              <a:t>LIMS</a:t>
            </a:r>
          </a:p>
        </p:txBody>
      </p:sp>
      <p:sp>
        <p:nvSpPr>
          <p:cNvPr id="12309" name="Right Brace 1"/>
          <p:cNvSpPr>
            <a:spLocks/>
          </p:cNvSpPr>
          <p:nvPr/>
        </p:nvSpPr>
        <p:spPr bwMode="auto">
          <a:xfrm>
            <a:off x="8050213" y="1335088"/>
            <a:ext cx="360362" cy="3298825"/>
          </a:xfrm>
          <a:prstGeom prst="rightBrace">
            <a:avLst>
              <a:gd name="adj1" fmla="val 8349"/>
              <a:gd name="adj2" fmla="val 50000"/>
            </a:avLst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v-SE" altLang="sv-SE">
              <a:latin typeface="Calibri" pitchFamily="34" charset="0"/>
              <a:cs typeface="Arial" pitchFamily="34" charset="0"/>
            </a:endParaRPr>
          </a:p>
        </p:txBody>
      </p:sp>
      <p:sp>
        <p:nvSpPr>
          <p:cNvPr id="12310" name="TextBox 3"/>
          <p:cNvSpPr txBox="1">
            <a:spLocks noChangeArrowheads="1"/>
          </p:cNvSpPr>
          <p:nvPr/>
        </p:nvSpPr>
        <p:spPr bwMode="auto">
          <a:xfrm rot="-5400000">
            <a:off x="6573044" y="2458244"/>
            <a:ext cx="4013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sv-SE" altLang="sv-SE" sz="1600">
                <a:solidFill>
                  <a:schemeClr val="tx1"/>
                </a:solidFill>
                <a:latin typeface="Calibri" pitchFamily="34" charset="0"/>
                <a:ea typeface="msmincho"/>
              </a:rPr>
              <a:t>MIABIS Core + additional components</a:t>
            </a:r>
          </a:p>
        </p:txBody>
      </p:sp>
      <p:sp>
        <p:nvSpPr>
          <p:cNvPr id="23" name="Rechthoek 22"/>
          <p:cNvSpPr/>
          <p:nvPr/>
        </p:nvSpPr>
        <p:spPr bwMode="auto">
          <a:xfrm>
            <a:off x="1963735" y="2998354"/>
            <a:ext cx="2422330" cy="1822528"/>
          </a:xfrm>
          <a:custGeom>
            <a:avLst/>
            <a:gdLst>
              <a:gd name="connsiteX0" fmla="*/ 0 w 1940215"/>
              <a:gd name="connsiteY0" fmla="*/ 0 h 4385828"/>
              <a:gd name="connsiteX1" fmla="*/ 1940215 w 1940215"/>
              <a:gd name="connsiteY1" fmla="*/ 0 h 4385828"/>
              <a:gd name="connsiteX2" fmla="*/ 1940215 w 1940215"/>
              <a:gd name="connsiteY2" fmla="*/ 4385828 h 4385828"/>
              <a:gd name="connsiteX3" fmla="*/ 0 w 1940215"/>
              <a:gd name="connsiteY3" fmla="*/ 4385828 h 4385828"/>
              <a:gd name="connsiteX4" fmla="*/ 0 w 1940215"/>
              <a:gd name="connsiteY4" fmla="*/ 0 h 4385828"/>
              <a:gd name="connsiteX0" fmla="*/ 0 w 4139126"/>
              <a:gd name="connsiteY0" fmla="*/ 0 h 4385828"/>
              <a:gd name="connsiteX1" fmla="*/ 1940215 w 4139126"/>
              <a:gd name="connsiteY1" fmla="*/ 0 h 4385828"/>
              <a:gd name="connsiteX2" fmla="*/ 4139126 w 4139126"/>
              <a:gd name="connsiteY2" fmla="*/ 3257035 h 4385828"/>
              <a:gd name="connsiteX3" fmla="*/ 0 w 4139126"/>
              <a:gd name="connsiteY3" fmla="*/ 4385828 h 4385828"/>
              <a:gd name="connsiteX4" fmla="*/ 0 w 4139126"/>
              <a:gd name="connsiteY4" fmla="*/ 0 h 4385828"/>
              <a:gd name="connsiteX0" fmla="*/ 0 w 4139126"/>
              <a:gd name="connsiteY0" fmla="*/ 0 h 3257035"/>
              <a:gd name="connsiteX1" fmla="*/ 1940215 w 4139126"/>
              <a:gd name="connsiteY1" fmla="*/ 0 h 3257035"/>
              <a:gd name="connsiteX2" fmla="*/ 4139126 w 4139126"/>
              <a:gd name="connsiteY2" fmla="*/ 3257035 h 3257035"/>
              <a:gd name="connsiteX3" fmla="*/ 1728555 w 4139126"/>
              <a:gd name="connsiteY3" fmla="*/ 2245826 h 3257035"/>
              <a:gd name="connsiteX4" fmla="*/ 0 w 4139126"/>
              <a:gd name="connsiteY4" fmla="*/ 0 h 3257035"/>
              <a:gd name="connsiteX0" fmla="*/ 893675 w 2410571"/>
              <a:gd name="connsiteY0" fmla="*/ 1434507 h 3257035"/>
              <a:gd name="connsiteX1" fmla="*/ 211660 w 2410571"/>
              <a:gd name="connsiteY1" fmla="*/ 0 h 3257035"/>
              <a:gd name="connsiteX2" fmla="*/ 2410571 w 2410571"/>
              <a:gd name="connsiteY2" fmla="*/ 3257035 h 3257035"/>
              <a:gd name="connsiteX3" fmla="*/ 0 w 2410571"/>
              <a:gd name="connsiteY3" fmla="*/ 2245826 h 3257035"/>
              <a:gd name="connsiteX4" fmla="*/ 893675 w 2410571"/>
              <a:gd name="connsiteY4" fmla="*/ 1434507 h 3257035"/>
              <a:gd name="connsiteX0" fmla="*/ 893675 w 2422330"/>
              <a:gd name="connsiteY0" fmla="*/ 0 h 1822528"/>
              <a:gd name="connsiteX1" fmla="*/ 2422330 w 2422330"/>
              <a:gd name="connsiteY1" fmla="*/ 564396 h 1822528"/>
              <a:gd name="connsiteX2" fmla="*/ 2410571 w 2422330"/>
              <a:gd name="connsiteY2" fmla="*/ 1822528 h 1822528"/>
              <a:gd name="connsiteX3" fmla="*/ 0 w 2422330"/>
              <a:gd name="connsiteY3" fmla="*/ 811319 h 1822528"/>
              <a:gd name="connsiteX4" fmla="*/ 893675 w 2422330"/>
              <a:gd name="connsiteY4" fmla="*/ 0 h 1822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2330" h="1822528">
                <a:moveTo>
                  <a:pt x="893675" y="0"/>
                </a:moveTo>
                <a:lnTo>
                  <a:pt x="2422330" y="564396"/>
                </a:lnTo>
                <a:lnTo>
                  <a:pt x="2410571" y="1822528"/>
                </a:lnTo>
                <a:lnTo>
                  <a:pt x="0" y="811319"/>
                </a:lnTo>
                <a:lnTo>
                  <a:pt x="893675" y="0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25400">
            <a:noFill/>
            <a:round/>
            <a:headEnd/>
            <a:tailEnd/>
          </a:ln>
          <a:effectLst/>
          <a:extLst/>
        </p:spPr>
        <p:txBody>
          <a:bodyPr rtlCol="0" anchor="ctr"/>
          <a:lstStyle/>
          <a:p>
            <a:pPr algn="l"/>
            <a:endParaRPr lang="nl-NL" sz="2200" dirty="0" smtClean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Rechthoek 23"/>
          <p:cNvSpPr/>
          <p:nvPr/>
        </p:nvSpPr>
        <p:spPr bwMode="auto">
          <a:xfrm>
            <a:off x="4386064" y="2786704"/>
            <a:ext cx="2422329" cy="2034177"/>
          </a:xfrm>
          <a:custGeom>
            <a:avLst/>
            <a:gdLst>
              <a:gd name="connsiteX0" fmla="*/ 0 w 1940215"/>
              <a:gd name="connsiteY0" fmla="*/ 0 h 4385828"/>
              <a:gd name="connsiteX1" fmla="*/ 1940215 w 1940215"/>
              <a:gd name="connsiteY1" fmla="*/ 0 h 4385828"/>
              <a:gd name="connsiteX2" fmla="*/ 1940215 w 1940215"/>
              <a:gd name="connsiteY2" fmla="*/ 4385828 h 4385828"/>
              <a:gd name="connsiteX3" fmla="*/ 0 w 1940215"/>
              <a:gd name="connsiteY3" fmla="*/ 4385828 h 4385828"/>
              <a:gd name="connsiteX4" fmla="*/ 0 w 1940215"/>
              <a:gd name="connsiteY4" fmla="*/ 0 h 4385828"/>
              <a:gd name="connsiteX0" fmla="*/ 0 w 4162644"/>
              <a:gd name="connsiteY0" fmla="*/ 0 h 4385828"/>
              <a:gd name="connsiteX1" fmla="*/ 1940215 w 4162644"/>
              <a:gd name="connsiteY1" fmla="*/ 0 h 4385828"/>
              <a:gd name="connsiteX2" fmla="*/ 1940215 w 4162644"/>
              <a:gd name="connsiteY2" fmla="*/ 4385828 h 4385828"/>
              <a:gd name="connsiteX3" fmla="*/ 4162644 w 4162644"/>
              <a:gd name="connsiteY3" fmla="*/ 3257035 h 4385828"/>
              <a:gd name="connsiteX4" fmla="*/ 0 w 4162644"/>
              <a:gd name="connsiteY4" fmla="*/ 0 h 4385828"/>
              <a:gd name="connsiteX0" fmla="*/ 0 w 6573214"/>
              <a:gd name="connsiteY0" fmla="*/ 0 h 3257035"/>
              <a:gd name="connsiteX1" fmla="*/ 1940215 w 6573214"/>
              <a:gd name="connsiteY1" fmla="*/ 0 h 3257035"/>
              <a:gd name="connsiteX2" fmla="*/ 6573214 w 6573214"/>
              <a:gd name="connsiteY2" fmla="*/ 1963628 h 3257035"/>
              <a:gd name="connsiteX3" fmla="*/ 4162644 w 6573214"/>
              <a:gd name="connsiteY3" fmla="*/ 3257035 h 3257035"/>
              <a:gd name="connsiteX4" fmla="*/ 0 w 6573214"/>
              <a:gd name="connsiteY4" fmla="*/ 0 h 3257035"/>
              <a:gd name="connsiteX0" fmla="*/ 0 w 6573214"/>
              <a:gd name="connsiteY0" fmla="*/ 0 h 3257035"/>
              <a:gd name="connsiteX1" fmla="*/ 5644263 w 6573214"/>
              <a:gd name="connsiteY1" fmla="*/ 1222858 h 3257035"/>
              <a:gd name="connsiteX2" fmla="*/ 6573214 w 6573214"/>
              <a:gd name="connsiteY2" fmla="*/ 1963628 h 3257035"/>
              <a:gd name="connsiteX3" fmla="*/ 4162644 w 6573214"/>
              <a:gd name="connsiteY3" fmla="*/ 3257035 h 3257035"/>
              <a:gd name="connsiteX4" fmla="*/ 0 w 6573214"/>
              <a:gd name="connsiteY4" fmla="*/ 0 h 3257035"/>
              <a:gd name="connsiteX0" fmla="*/ 0 w 2422329"/>
              <a:gd name="connsiteY0" fmla="*/ 776045 h 2034177"/>
              <a:gd name="connsiteX1" fmla="*/ 1493378 w 2422329"/>
              <a:gd name="connsiteY1" fmla="*/ 0 h 2034177"/>
              <a:gd name="connsiteX2" fmla="*/ 2422329 w 2422329"/>
              <a:gd name="connsiteY2" fmla="*/ 740770 h 2034177"/>
              <a:gd name="connsiteX3" fmla="*/ 11759 w 2422329"/>
              <a:gd name="connsiteY3" fmla="*/ 2034177 h 2034177"/>
              <a:gd name="connsiteX4" fmla="*/ 0 w 2422329"/>
              <a:gd name="connsiteY4" fmla="*/ 776045 h 2034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2329" h="2034177">
                <a:moveTo>
                  <a:pt x="0" y="776045"/>
                </a:moveTo>
                <a:lnTo>
                  <a:pt x="1493378" y="0"/>
                </a:lnTo>
                <a:lnTo>
                  <a:pt x="2422329" y="740770"/>
                </a:lnTo>
                <a:lnTo>
                  <a:pt x="11759" y="2034177"/>
                </a:lnTo>
                <a:lnTo>
                  <a:pt x="0" y="776045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25400">
            <a:noFill/>
            <a:round/>
            <a:headEnd/>
            <a:tailEnd/>
          </a:ln>
          <a:effectLst/>
          <a:extLst/>
        </p:spPr>
        <p:txBody>
          <a:bodyPr rtlCol="0" anchor="ctr"/>
          <a:lstStyle/>
          <a:p>
            <a:pPr algn="l"/>
            <a:endParaRPr lang="nl-NL" sz="2200" dirty="0" smtClean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214201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noProof="0" smtClean="0"/>
              <a:t>Use case Sample Request Workflow</a:t>
            </a:r>
            <a:endParaRPr lang="en-GB" sz="3200" noProof="0"/>
          </a:p>
        </p:txBody>
      </p:sp>
      <p:pic>
        <p:nvPicPr>
          <p:cNvPr id="8" name="Tijdelijke aanduiding voor inhoud 7" descr="MIABIS UML simplified-horizontal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825" b="-15825"/>
          <a:stretch>
            <a:fillRect/>
          </a:stretch>
        </p:blipFill>
        <p:spPr/>
      </p:pic>
      <p:sp>
        <p:nvSpPr>
          <p:cNvPr id="4" name="Rechthoek 3"/>
          <p:cNvSpPr/>
          <p:nvPr/>
        </p:nvSpPr>
        <p:spPr bwMode="auto">
          <a:xfrm>
            <a:off x="235178" y="1563847"/>
            <a:ext cx="1940215" cy="4385828"/>
          </a:xfrm>
          <a:prstGeom prst="rect">
            <a:avLst/>
          </a:prstGeom>
          <a:solidFill>
            <a:schemeClr val="bg1">
              <a:alpha val="67000"/>
            </a:schemeClr>
          </a:solidFill>
          <a:ln w="25400">
            <a:noFill/>
            <a:round/>
            <a:headEnd/>
            <a:tailEnd/>
          </a:ln>
          <a:effectLst/>
          <a:extLst/>
        </p:spPr>
        <p:txBody>
          <a:bodyPr rtlCol="0" anchor="ctr"/>
          <a:lstStyle/>
          <a:p>
            <a:pPr algn="l"/>
            <a:endParaRPr lang="nl-NL" sz="2200" dirty="0" smtClean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Rechthoek 4"/>
          <p:cNvSpPr/>
          <p:nvPr/>
        </p:nvSpPr>
        <p:spPr bwMode="auto">
          <a:xfrm>
            <a:off x="7396336" y="1716247"/>
            <a:ext cx="1563466" cy="2857713"/>
          </a:xfrm>
          <a:prstGeom prst="rect">
            <a:avLst/>
          </a:prstGeom>
          <a:solidFill>
            <a:schemeClr val="bg1">
              <a:alpha val="67000"/>
            </a:schemeClr>
          </a:solidFill>
          <a:ln w="25400">
            <a:noFill/>
            <a:round/>
            <a:headEnd/>
            <a:tailEnd/>
          </a:ln>
          <a:effectLst/>
          <a:extLst/>
        </p:spPr>
        <p:txBody>
          <a:bodyPr rtlCol="0" anchor="ctr"/>
          <a:lstStyle/>
          <a:p>
            <a:pPr algn="l"/>
            <a:endParaRPr lang="nl-NL" sz="2200" dirty="0" smtClean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Rechthoek 5"/>
          <p:cNvSpPr/>
          <p:nvPr/>
        </p:nvSpPr>
        <p:spPr bwMode="auto">
          <a:xfrm>
            <a:off x="3503681" y="1862572"/>
            <a:ext cx="2152341" cy="4385828"/>
          </a:xfrm>
          <a:prstGeom prst="rect">
            <a:avLst/>
          </a:prstGeom>
          <a:solidFill>
            <a:schemeClr val="bg1">
              <a:alpha val="67000"/>
            </a:schemeClr>
          </a:solidFill>
          <a:ln w="25400">
            <a:noFill/>
            <a:round/>
            <a:headEnd/>
            <a:tailEnd/>
          </a:ln>
          <a:effectLst/>
          <a:extLst/>
        </p:spPr>
        <p:txBody>
          <a:bodyPr rtlCol="0" anchor="ctr"/>
          <a:lstStyle/>
          <a:p>
            <a:pPr algn="l"/>
            <a:endParaRPr lang="nl-NL" sz="2200" dirty="0" smtClean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Rechthoek 6"/>
          <p:cNvSpPr/>
          <p:nvPr/>
        </p:nvSpPr>
        <p:spPr bwMode="auto">
          <a:xfrm>
            <a:off x="2175393" y="2845497"/>
            <a:ext cx="1328289" cy="3538776"/>
          </a:xfrm>
          <a:prstGeom prst="rect">
            <a:avLst/>
          </a:prstGeom>
          <a:solidFill>
            <a:schemeClr val="bg1">
              <a:alpha val="67000"/>
            </a:schemeClr>
          </a:solidFill>
          <a:ln w="25400">
            <a:noFill/>
            <a:round/>
            <a:headEnd/>
            <a:tailEnd/>
          </a:ln>
          <a:effectLst/>
          <a:extLst/>
        </p:spPr>
        <p:txBody>
          <a:bodyPr rtlCol="0" anchor="ctr"/>
          <a:lstStyle/>
          <a:p>
            <a:pPr algn="l"/>
            <a:endParaRPr lang="nl-NL" sz="2200" dirty="0" smtClean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Rechthoek 8"/>
          <p:cNvSpPr/>
          <p:nvPr/>
        </p:nvSpPr>
        <p:spPr bwMode="auto">
          <a:xfrm>
            <a:off x="5656023" y="4186395"/>
            <a:ext cx="1740314" cy="1763280"/>
          </a:xfrm>
          <a:prstGeom prst="rect">
            <a:avLst/>
          </a:prstGeom>
          <a:solidFill>
            <a:schemeClr val="bg1">
              <a:alpha val="67000"/>
            </a:schemeClr>
          </a:solidFill>
          <a:ln w="25400">
            <a:noFill/>
            <a:round/>
            <a:headEnd/>
            <a:tailEnd/>
          </a:ln>
          <a:effectLst/>
          <a:extLst/>
        </p:spPr>
        <p:txBody>
          <a:bodyPr rtlCol="0" anchor="ctr"/>
          <a:lstStyle/>
          <a:p>
            <a:pPr algn="l"/>
            <a:endParaRPr lang="nl-NL" sz="2200" dirty="0" smtClean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6807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Use case Biobank Information System</a:t>
            </a:r>
            <a:endParaRPr lang="en-GB" noProof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smtClean="0"/>
              <a:t>IDQuest</a:t>
            </a:r>
          </a:p>
          <a:p>
            <a:r>
              <a:rPr lang="en-GB" noProof="0" smtClean="0"/>
              <a:t>OpenSpecimen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0311896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noProof="0" smtClean="0"/>
              <a:t>MIABIS 2.0</a:t>
            </a:r>
            <a:endParaRPr lang="en-GB" sz="3200" noProof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smtClean="0"/>
              <a:t>Core modules:</a:t>
            </a:r>
          </a:p>
          <a:p>
            <a:pPr lvl="1"/>
            <a:r>
              <a:rPr lang="en-GB" noProof="0" smtClean="0"/>
              <a:t>Biobanks</a:t>
            </a:r>
          </a:p>
          <a:p>
            <a:pPr lvl="1"/>
            <a:r>
              <a:rPr lang="en-GB" noProof="0" smtClean="0"/>
              <a:t>Sample collections</a:t>
            </a:r>
          </a:p>
          <a:p>
            <a:pPr lvl="1"/>
            <a:r>
              <a:rPr lang="en-GB" noProof="0" smtClean="0"/>
              <a:t>Studies</a:t>
            </a:r>
          </a:p>
          <a:p>
            <a:pPr marL="457200" lvl="1" indent="0">
              <a:buNone/>
            </a:pPr>
            <a:endParaRPr lang="en-GB" noProof="0" smtClean="0"/>
          </a:p>
          <a:p>
            <a:r>
              <a:rPr lang="en-GB" noProof="0" smtClean="0"/>
              <a:t>Modules under development:</a:t>
            </a:r>
          </a:p>
          <a:p>
            <a:pPr lvl="1"/>
            <a:r>
              <a:rPr lang="en-GB" noProof="0" smtClean="0"/>
              <a:t>Patients</a:t>
            </a:r>
          </a:p>
          <a:p>
            <a:pPr lvl="1"/>
            <a:r>
              <a:rPr lang="en-GB" noProof="0" smtClean="0"/>
              <a:t>Samples</a:t>
            </a:r>
          </a:p>
          <a:p>
            <a:pPr lvl="1"/>
            <a:r>
              <a:rPr lang="en-GB" noProof="0" smtClean="0"/>
              <a:t>Sample quality</a:t>
            </a:r>
          </a:p>
          <a:p>
            <a:pPr lvl="1"/>
            <a:r>
              <a:rPr lang="en-GB" noProof="0" smtClean="0"/>
              <a:t>Experiments (-omics)</a:t>
            </a:r>
          </a:p>
          <a:p>
            <a:pPr lvl="1"/>
            <a:r>
              <a:rPr lang="en-GB" noProof="0" smtClean="0"/>
              <a:t>Rare diseases</a:t>
            </a:r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27108007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290" name="Straight Connector 4"/>
          <p:cNvCxnSpPr>
            <a:cxnSpLocks noChangeShapeType="1"/>
          </p:cNvCxnSpPr>
          <p:nvPr/>
        </p:nvCxnSpPr>
        <p:spPr bwMode="auto">
          <a:xfrm>
            <a:off x="468313" y="6237288"/>
            <a:ext cx="7775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2291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66"/>
          <a:stretch>
            <a:fillRect/>
          </a:stretch>
        </p:blipFill>
        <p:spPr bwMode="auto">
          <a:xfrm>
            <a:off x="8345488" y="5903913"/>
            <a:ext cx="69056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noProof="0" smtClean="0"/>
              <a:t>Use case Biobank information system</a:t>
            </a:r>
            <a:endParaRPr lang="en-GB" altLang="sv-SE" sz="3000" noProof="0" smtClean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7" name="Isosceles Triangle 6"/>
          <p:cNvSpPr/>
          <p:nvPr/>
        </p:nvSpPr>
        <p:spPr bwMode="auto">
          <a:xfrm rot="5400000">
            <a:off x="3779838" y="2133600"/>
            <a:ext cx="4464050" cy="3311525"/>
          </a:xfrm>
          <a:prstGeom prst="triangle">
            <a:avLst>
              <a:gd name="adj" fmla="val 60037"/>
            </a:avLst>
          </a:prstGeom>
          <a:gradFill flip="none" rotWithShape="1">
            <a:gsLst>
              <a:gs pos="15000">
                <a:srgbClr val="FF6600">
                  <a:alpha val="60000"/>
                </a:srgbClr>
              </a:gs>
              <a:gs pos="100000">
                <a:schemeClr val="tx1">
                  <a:alpha val="60000"/>
                </a:schemeClr>
              </a:gs>
            </a:gsLst>
            <a:lin ang="11400000" scaled="0"/>
            <a:tileRect/>
          </a:gra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GB">
              <a:latin typeface="Calibri" panose="020F0502020204030204" pitchFamily="34" charset="0"/>
              <a:ea typeface="ＭＳ Ｐゴシック" pitchFamily="34" charset="-128"/>
              <a:cs typeface="Arial" charset="0"/>
            </a:endParaRPr>
          </a:p>
          <a:p>
            <a:pPr>
              <a:buFont typeface="Times New Roman" pitchFamily="16" charset="0"/>
              <a:buNone/>
              <a:defRPr/>
            </a:pPr>
            <a:endParaRPr lang="en-GB">
              <a:latin typeface="Calibri" panose="020F0502020204030204" pitchFamily="34" charset="0"/>
              <a:ea typeface="ＭＳ Ｐゴシック" pitchFamily="34" charset="-128"/>
              <a:cs typeface="Arial" charset="0"/>
            </a:endParaRPr>
          </a:p>
          <a:p>
            <a:pPr>
              <a:buFont typeface="Times New Roman" pitchFamily="16" charset="0"/>
              <a:buNone/>
              <a:defRPr/>
            </a:pPr>
            <a:endParaRPr lang="en-GB">
              <a:latin typeface="Calibri" panose="020F0502020204030204" pitchFamily="34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8" name="Isosceles Triangle 7"/>
          <p:cNvSpPr/>
          <p:nvPr/>
        </p:nvSpPr>
        <p:spPr bwMode="auto">
          <a:xfrm rot="16200000">
            <a:off x="504032" y="2169319"/>
            <a:ext cx="4464050" cy="3240087"/>
          </a:xfrm>
          <a:prstGeom prst="triangle">
            <a:avLst>
              <a:gd name="adj" fmla="val 31241"/>
            </a:avLst>
          </a:prstGeom>
          <a:gradFill flip="none" rotWithShape="1">
            <a:gsLst>
              <a:gs pos="30000">
                <a:srgbClr val="FF6600">
                  <a:alpha val="60000"/>
                </a:srgbClr>
              </a:gs>
              <a:gs pos="100000">
                <a:srgbClr val="FFFF00">
                  <a:alpha val="60000"/>
                </a:srgbClr>
              </a:gs>
            </a:gsLst>
            <a:lin ang="13500000" scaled="0"/>
            <a:tileRect/>
          </a:gra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GB">
              <a:latin typeface="Calibri" panose="020F0502020204030204" pitchFamily="34" charset="0"/>
              <a:ea typeface="ＭＳ Ｐゴシック" pitchFamily="34" charset="-128"/>
              <a:cs typeface="Arial" charset="0"/>
            </a:endParaRPr>
          </a:p>
          <a:p>
            <a:pPr>
              <a:buFont typeface="Times New Roman" pitchFamily="16" charset="0"/>
              <a:buNone/>
              <a:defRPr/>
            </a:pPr>
            <a:endParaRPr lang="en-GB">
              <a:latin typeface="Calibri" panose="020F0502020204030204" pitchFamily="34" charset="0"/>
              <a:ea typeface="ＭＳ Ｐゴシック" pitchFamily="34" charset="-128"/>
              <a:cs typeface="Arial" charset="0"/>
            </a:endParaRPr>
          </a:p>
          <a:p>
            <a:pPr>
              <a:buFont typeface="Times New Roman" pitchFamily="16" charset="0"/>
              <a:buNone/>
              <a:defRPr/>
            </a:pPr>
            <a:endParaRPr lang="en-GB">
              <a:latin typeface="Calibri" panose="020F0502020204030204" pitchFamily="34" charset="0"/>
              <a:ea typeface="ＭＳ Ｐゴシック" pitchFamily="34" charset="-128"/>
              <a:cs typeface="Arial" charset="0"/>
            </a:endParaRPr>
          </a:p>
        </p:txBody>
      </p:sp>
      <p:cxnSp>
        <p:nvCxnSpPr>
          <p:cNvPr id="12295" name="Straight Connector 5"/>
          <p:cNvCxnSpPr>
            <a:cxnSpLocks noChangeShapeType="1"/>
          </p:cNvCxnSpPr>
          <p:nvPr/>
        </p:nvCxnSpPr>
        <p:spPr bwMode="auto">
          <a:xfrm>
            <a:off x="1979613" y="3811588"/>
            <a:ext cx="2376487" cy="1008062"/>
          </a:xfrm>
          <a:prstGeom prst="line">
            <a:avLst/>
          </a:prstGeom>
          <a:noFill/>
          <a:ln w="9525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6" name="Straight Connector 6"/>
          <p:cNvCxnSpPr>
            <a:cxnSpLocks noChangeShapeType="1"/>
          </p:cNvCxnSpPr>
          <p:nvPr/>
        </p:nvCxnSpPr>
        <p:spPr bwMode="auto">
          <a:xfrm>
            <a:off x="2843213" y="2997200"/>
            <a:ext cx="1512887" cy="576263"/>
          </a:xfrm>
          <a:prstGeom prst="line">
            <a:avLst/>
          </a:prstGeom>
          <a:noFill/>
          <a:ln w="9525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73" name="TextBox 7"/>
          <p:cNvSpPr txBox="1">
            <a:spLocks noChangeArrowheads="1"/>
          </p:cNvSpPr>
          <p:nvPr/>
        </p:nvSpPr>
        <p:spPr bwMode="auto">
          <a:xfrm rot="1226514">
            <a:off x="2894013" y="2692400"/>
            <a:ext cx="166211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GB" altLang="sv-SE" sz="1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Chancery"/>
                <a:cs typeface="Apple Chancery"/>
              </a:rPr>
              <a:t>Descriptive</a:t>
            </a:r>
          </a:p>
          <a:p>
            <a:pPr algn="ctr">
              <a:defRPr/>
            </a:pPr>
            <a:r>
              <a:rPr lang="en-GB" altLang="sv-SE" sz="1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Chancery"/>
                <a:cs typeface="Apple Chancery"/>
              </a:rPr>
              <a:t> data</a:t>
            </a:r>
          </a:p>
        </p:txBody>
      </p:sp>
      <p:sp>
        <p:nvSpPr>
          <p:cNvPr id="11274" name="TextBox 8"/>
          <p:cNvSpPr txBox="1">
            <a:spLocks noChangeArrowheads="1"/>
          </p:cNvSpPr>
          <p:nvPr/>
        </p:nvSpPr>
        <p:spPr bwMode="auto">
          <a:xfrm rot="1293575">
            <a:off x="2484438" y="3736975"/>
            <a:ext cx="17383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GB" altLang="sv-SE" sz="1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Chancery"/>
                <a:cs typeface="Apple Chancery"/>
              </a:rPr>
              <a:t>Aggregated data</a:t>
            </a:r>
          </a:p>
        </p:txBody>
      </p:sp>
      <p:sp>
        <p:nvSpPr>
          <p:cNvPr id="11275" name="TextBox 9"/>
          <p:cNvSpPr txBox="1">
            <a:spLocks noChangeArrowheads="1"/>
          </p:cNvSpPr>
          <p:nvPr/>
        </p:nvSpPr>
        <p:spPr bwMode="auto">
          <a:xfrm rot="1326797">
            <a:off x="1582738" y="4654550"/>
            <a:ext cx="27543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GB" altLang="sv-SE" sz="1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Chancery"/>
                <a:cs typeface="Apple Chancery"/>
              </a:rPr>
              <a:t>Sample and donor data</a:t>
            </a:r>
          </a:p>
        </p:txBody>
      </p:sp>
      <p:cxnSp>
        <p:nvCxnSpPr>
          <p:cNvPr id="12300" name="Straight Connector 10"/>
          <p:cNvCxnSpPr>
            <a:cxnSpLocks noChangeShapeType="1"/>
          </p:cNvCxnSpPr>
          <p:nvPr/>
        </p:nvCxnSpPr>
        <p:spPr bwMode="auto">
          <a:xfrm flipH="1">
            <a:off x="4356100" y="2781300"/>
            <a:ext cx="1511300" cy="792163"/>
          </a:xfrm>
          <a:prstGeom prst="line">
            <a:avLst/>
          </a:prstGeom>
          <a:noFill/>
          <a:ln w="9525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01" name="Straight Connector 11"/>
          <p:cNvCxnSpPr>
            <a:cxnSpLocks noChangeShapeType="1"/>
          </p:cNvCxnSpPr>
          <p:nvPr/>
        </p:nvCxnSpPr>
        <p:spPr bwMode="auto">
          <a:xfrm flipH="1">
            <a:off x="4356100" y="3524250"/>
            <a:ext cx="2447925" cy="1295400"/>
          </a:xfrm>
          <a:prstGeom prst="line">
            <a:avLst/>
          </a:prstGeom>
          <a:noFill/>
          <a:ln w="9525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02" name="TextBox 12"/>
          <p:cNvSpPr txBox="1">
            <a:spLocks noChangeArrowheads="1"/>
          </p:cNvSpPr>
          <p:nvPr/>
        </p:nvSpPr>
        <p:spPr bwMode="auto">
          <a:xfrm rot="-1688396">
            <a:off x="4094163" y="2398713"/>
            <a:ext cx="16621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sv-SE" altLang="sv-SE" sz="1600" dirty="0" err="1">
                <a:solidFill>
                  <a:srgbClr val="FFC000"/>
                </a:solidFill>
                <a:latin typeface="Calibri" pitchFamily="34" charset="0"/>
                <a:ea typeface="msmincho"/>
              </a:rPr>
              <a:t>Study</a:t>
            </a:r>
            <a:r>
              <a:rPr lang="sv-SE" altLang="sv-SE" sz="1600" dirty="0">
                <a:solidFill>
                  <a:srgbClr val="FFC000"/>
                </a:solidFill>
                <a:latin typeface="Calibri" pitchFamily="34" charset="0"/>
                <a:ea typeface="msmincho"/>
              </a:rPr>
              <a:t> </a:t>
            </a:r>
            <a:r>
              <a:rPr lang="sv-SE" altLang="sv-SE" sz="1600" dirty="0" err="1">
                <a:solidFill>
                  <a:srgbClr val="FFC000"/>
                </a:solidFill>
                <a:latin typeface="Calibri" pitchFamily="34" charset="0"/>
                <a:ea typeface="msmincho"/>
              </a:rPr>
              <a:t>name</a:t>
            </a:r>
            <a:endParaRPr lang="en-GB" altLang="sv-SE" sz="1600" dirty="0">
              <a:solidFill>
                <a:srgbClr val="FFC000"/>
              </a:solidFill>
              <a:latin typeface="Calibri" pitchFamily="34" charset="0"/>
              <a:ea typeface="msmincho"/>
            </a:endParaRPr>
          </a:p>
          <a:p>
            <a:pPr algn="ctr"/>
            <a:r>
              <a:rPr lang="en-GB" altLang="sv-SE" sz="1600" dirty="0">
                <a:solidFill>
                  <a:srgbClr val="FFC000"/>
                </a:solidFill>
                <a:latin typeface="Calibri" pitchFamily="34" charset="0"/>
                <a:ea typeface="msmincho"/>
              </a:rPr>
              <a:t>Contact info </a:t>
            </a:r>
            <a:r>
              <a:rPr lang="sv-SE" altLang="sv-SE" sz="1600" dirty="0">
                <a:solidFill>
                  <a:srgbClr val="FFC000"/>
                </a:solidFill>
                <a:latin typeface="Calibri" pitchFamily="34" charset="0"/>
                <a:ea typeface="msmincho"/>
              </a:rPr>
              <a:t>Collection </a:t>
            </a:r>
            <a:r>
              <a:rPr lang="sv-SE" altLang="sv-SE" sz="1600" dirty="0" err="1">
                <a:solidFill>
                  <a:srgbClr val="FFC000"/>
                </a:solidFill>
                <a:latin typeface="Calibri" pitchFamily="34" charset="0"/>
                <a:ea typeface="msmincho"/>
              </a:rPr>
              <a:t>type</a:t>
            </a:r>
            <a:r>
              <a:rPr lang="sv-SE" altLang="sv-SE" sz="1600" dirty="0">
                <a:solidFill>
                  <a:srgbClr val="FFC000"/>
                </a:solidFill>
                <a:latin typeface="Calibri" pitchFamily="34" charset="0"/>
                <a:ea typeface="msmincho"/>
              </a:rPr>
              <a:t> </a:t>
            </a:r>
            <a:endParaRPr lang="en-GB" altLang="sv-SE" sz="1600" dirty="0">
              <a:solidFill>
                <a:srgbClr val="FFC000"/>
              </a:solidFill>
              <a:latin typeface="Calibri" pitchFamily="34" charset="0"/>
              <a:ea typeface="msmincho"/>
            </a:endParaRPr>
          </a:p>
        </p:txBody>
      </p:sp>
      <p:sp>
        <p:nvSpPr>
          <p:cNvPr id="12303" name="TextBox 13"/>
          <p:cNvSpPr txBox="1">
            <a:spLocks noChangeArrowheads="1"/>
          </p:cNvSpPr>
          <p:nvPr/>
        </p:nvSpPr>
        <p:spPr bwMode="auto">
          <a:xfrm rot="-1673188">
            <a:off x="4594225" y="3068638"/>
            <a:ext cx="1865313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sv-SE" sz="1600" dirty="0">
                <a:solidFill>
                  <a:srgbClr val="FFC000"/>
                </a:solidFill>
                <a:latin typeface="Calibri" pitchFamily="34" charset="0"/>
                <a:ea typeface="msmincho"/>
              </a:rPr>
              <a:t>Age high, Age low, Sex, Material type, </a:t>
            </a:r>
            <a:r>
              <a:rPr lang="sv-SE" altLang="sv-SE" sz="1600" dirty="0">
                <a:solidFill>
                  <a:srgbClr val="FFC000"/>
                </a:solidFill>
                <a:latin typeface="Calibri" pitchFamily="34" charset="0"/>
                <a:ea typeface="msmincho"/>
              </a:rPr>
              <a:t>Data </a:t>
            </a:r>
            <a:r>
              <a:rPr lang="sv-SE" altLang="sv-SE" sz="1600" dirty="0" err="1">
                <a:solidFill>
                  <a:srgbClr val="FFC000"/>
                </a:solidFill>
                <a:latin typeface="Calibri" pitchFamily="34" charset="0"/>
                <a:ea typeface="msmincho"/>
              </a:rPr>
              <a:t>categories</a:t>
            </a:r>
            <a:r>
              <a:rPr lang="sv-SE" altLang="sv-SE" sz="1600" dirty="0">
                <a:solidFill>
                  <a:srgbClr val="FFC000"/>
                </a:solidFill>
                <a:latin typeface="Calibri" pitchFamily="34" charset="0"/>
                <a:ea typeface="msmincho"/>
              </a:rPr>
              <a:t> , </a:t>
            </a:r>
            <a:r>
              <a:rPr lang="sv-SE" altLang="sv-SE" sz="1600" dirty="0" err="1">
                <a:solidFill>
                  <a:srgbClr val="FFC000"/>
                </a:solidFill>
                <a:latin typeface="Calibri" pitchFamily="34" charset="0"/>
                <a:ea typeface="msmincho"/>
              </a:rPr>
              <a:t>Disease</a:t>
            </a:r>
            <a:r>
              <a:rPr lang="sv-SE" altLang="sv-SE" sz="1600" dirty="0">
                <a:solidFill>
                  <a:srgbClr val="FFC000"/>
                </a:solidFill>
                <a:latin typeface="Calibri" pitchFamily="34" charset="0"/>
                <a:ea typeface="msmincho"/>
              </a:rPr>
              <a:t>(s) etc.</a:t>
            </a:r>
            <a:endParaRPr lang="en-GB" altLang="sv-SE" sz="1600" dirty="0">
              <a:solidFill>
                <a:srgbClr val="FFC000"/>
              </a:solidFill>
              <a:latin typeface="Calibri" pitchFamily="34" charset="0"/>
              <a:ea typeface="msmincho"/>
            </a:endParaRPr>
          </a:p>
          <a:p>
            <a:pPr algn="ctr"/>
            <a:endParaRPr lang="en-GB" altLang="sv-SE" sz="1600" dirty="0">
              <a:solidFill>
                <a:srgbClr val="FFFFFF"/>
              </a:solidFill>
              <a:latin typeface="Calibri" pitchFamily="34" charset="0"/>
              <a:ea typeface="msmincho"/>
            </a:endParaRPr>
          </a:p>
        </p:txBody>
      </p:sp>
      <p:sp>
        <p:nvSpPr>
          <p:cNvPr id="12304" name="TextBox 14"/>
          <p:cNvSpPr txBox="1">
            <a:spLocks noChangeArrowheads="1"/>
          </p:cNvSpPr>
          <p:nvPr/>
        </p:nvSpPr>
        <p:spPr bwMode="auto">
          <a:xfrm rot="-1693098">
            <a:off x="4310063" y="4381500"/>
            <a:ext cx="27400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sv-SE" sz="1600">
                <a:solidFill>
                  <a:srgbClr val="FFC000"/>
                </a:solidFill>
                <a:latin typeface="Calibri" pitchFamily="34" charset="0"/>
                <a:ea typeface="msmincho"/>
              </a:rPr>
              <a:t>Sampled date, storage temp., Material type,  Disease, Age </a:t>
            </a:r>
          </a:p>
        </p:txBody>
      </p:sp>
      <p:sp>
        <p:nvSpPr>
          <p:cNvPr id="12305" name="Right Brace 1"/>
          <p:cNvSpPr>
            <a:spLocks/>
          </p:cNvSpPr>
          <p:nvPr/>
        </p:nvSpPr>
        <p:spPr bwMode="auto">
          <a:xfrm>
            <a:off x="6804025" y="1412875"/>
            <a:ext cx="360363" cy="2111375"/>
          </a:xfrm>
          <a:prstGeom prst="rightBrace">
            <a:avLst>
              <a:gd name="adj1" fmla="val 8327"/>
              <a:gd name="adj2" fmla="val 50000"/>
            </a:avLst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v-SE" altLang="sv-SE">
              <a:latin typeface="Calibri" pitchFamily="34" charset="0"/>
              <a:cs typeface="Arial" pitchFamily="34" charset="0"/>
            </a:endParaRPr>
          </a:p>
        </p:txBody>
      </p:sp>
      <p:sp>
        <p:nvSpPr>
          <p:cNvPr id="18" name="Right Brace 17"/>
          <p:cNvSpPr/>
          <p:nvPr/>
        </p:nvSpPr>
        <p:spPr bwMode="auto">
          <a:xfrm>
            <a:off x="6804025" y="3578225"/>
            <a:ext cx="360363" cy="1055688"/>
          </a:xfrm>
          <a:prstGeom prst="rightBrace">
            <a:avLst/>
          </a:prstGeom>
          <a:noFill/>
          <a:ln w="2857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sv-SE"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12307" name="TextBox 3"/>
          <p:cNvSpPr txBox="1">
            <a:spLocks noChangeArrowheads="1"/>
          </p:cNvSpPr>
          <p:nvPr/>
        </p:nvSpPr>
        <p:spPr bwMode="auto">
          <a:xfrm>
            <a:off x="7251700" y="2266950"/>
            <a:ext cx="10937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sv-SE" altLang="sv-SE" sz="1600" dirty="0" smtClean="0">
                <a:solidFill>
                  <a:schemeClr val="tx1"/>
                </a:solidFill>
                <a:latin typeface="Calibri" pitchFamily="34" charset="0"/>
                <a:ea typeface="msmincho"/>
              </a:rPr>
              <a:t>MIABIS </a:t>
            </a:r>
            <a:r>
              <a:rPr lang="sv-SE" altLang="sv-SE" sz="1600" dirty="0" err="1">
                <a:solidFill>
                  <a:schemeClr val="tx1"/>
                </a:solidFill>
                <a:latin typeface="Calibri" pitchFamily="34" charset="0"/>
                <a:ea typeface="msmincho"/>
              </a:rPr>
              <a:t>Core</a:t>
            </a:r>
            <a:endParaRPr lang="sv-SE" altLang="sv-SE" sz="1600" dirty="0">
              <a:solidFill>
                <a:schemeClr val="tx1"/>
              </a:solidFill>
              <a:latin typeface="Calibri" pitchFamily="34" charset="0"/>
              <a:ea typeface="msmincho"/>
            </a:endParaRPr>
          </a:p>
        </p:txBody>
      </p:sp>
      <p:sp>
        <p:nvSpPr>
          <p:cNvPr id="12308" name="TextBox 20"/>
          <p:cNvSpPr txBox="1">
            <a:spLocks noChangeArrowheads="1"/>
          </p:cNvSpPr>
          <p:nvPr/>
        </p:nvSpPr>
        <p:spPr bwMode="auto">
          <a:xfrm>
            <a:off x="7250113" y="3906838"/>
            <a:ext cx="10953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sv-SE" altLang="sv-SE" sz="1600">
                <a:solidFill>
                  <a:schemeClr val="tx1"/>
                </a:solidFill>
                <a:latin typeface="Calibri" pitchFamily="34" charset="0"/>
                <a:ea typeface="msmincho"/>
              </a:rPr>
              <a:t>LIMS</a:t>
            </a:r>
          </a:p>
        </p:txBody>
      </p:sp>
      <p:sp>
        <p:nvSpPr>
          <p:cNvPr id="12309" name="Right Brace 1"/>
          <p:cNvSpPr>
            <a:spLocks/>
          </p:cNvSpPr>
          <p:nvPr/>
        </p:nvSpPr>
        <p:spPr bwMode="auto">
          <a:xfrm>
            <a:off x="8050213" y="1335088"/>
            <a:ext cx="360362" cy="3298825"/>
          </a:xfrm>
          <a:prstGeom prst="rightBrace">
            <a:avLst>
              <a:gd name="adj1" fmla="val 8349"/>
              <a:gd name="adj2" fmla="val 50000"/>
            </a:avLst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v-SE" altLang="sv-SE">
              <a:latin typeface="Calibri" pitchFamily="34" charset="0"/>
              <a:cs typeface="Arial" pitchFamily="34" charset="0"/>
            </a:endParaRPr>
          </a:p>
        </p:txBody>
      </p:sp>
      <p:sp>
        <p:nvSpPr>
          <p:cNvPr id="12310" name="TextBox 3"/>
          <p:cNvSpPr txBox="1">
            <a:spLocks noChangeArrowheads="1"/>
          </p:cNvSpPr>
          <p:nvPr/>
        </p:nvSpPr>
        <p:spPr bwMode="auto">
          <a:xfrm rot="-5400000">
            <a:off x="6573044" y="2458244"/>
            <a:ext cx="4013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sv-SE" altLang="sv-SE" sz="1600">
                <a:solidFill>
                  <a:schemeClr val="tx1"/>
                </a:solidFill>
                <a:latin typeface="Calibri" pitchFamily="34" charset="0"/>
                <a:ea typeface="msmincho"/>
              </a:rPr>
              <a:t>MIABIS Core + additional components</a:t>
            </a:r>
          </a:p>
        </p:txBody>
      </p:sp>
      <p:sp>
        <p:nvSpPr>
          <p:cNvPr id="2" name="Rechthoek 1"/>
          <p:cNvSpPr/>
          <p:nvPr/>
        </p:nvSpPr>
        <p:spPr bwMode="auto">
          <a:xfrm>
            <a:off x="1951974" y="1563847"/>
            <a:ext cx="4876406" cy="3253811"/>
          </a:xfrm>
          <a:custGeom>
            <a:avLst/>
            <a:gdLst>
              <a:gd name="connsiteX0" fmla="*/ 0 w 5887670"/>
              <a:gd name="connsiteY0" fmla="*/ 0 h 2289634"/>
              <a:gd name="connsiteX1" fmla="*/ 5887670 w 5887670"/>
              <a:gd name="connsiteY1" fmla="*/ 0 h 2289634"/>
              <a:gd name="connsiteX2" fmla="*/ 5887670 w 5887670"/>
              <a:gd name="connsiteY2" fmla="*/ 2289634 h 2289634"/>
              <a:gd name="connsiteX3" fmla="*/ 0 w 5887670"/>
              <a:gd name="connsiteY3" fmla="*/ 2289634 h 2289634"/>
              <a:gd name="connsiteX4" fmla="*/ 0 w 5887670"/>
              <a:gd name="connsiteY4" fmla="*/ 0 h 2289634"/>
              <a:gd name="connsiteX0" fmla="*/ 0 w 5887670"/>
              <a:gd name="connsiteY0" fmla="*/ 0 h 2571832"/>
              <a:gd name="connsiteX1" fmla="*/ 5887670 w 5887670"/>
              <a:gd name="connsiteY1" fmla="*/ 0 h 2571832"/>
              <a:gd name="connsiteX2" fmla="*/ 5887670 w 5887670"/>
              <a:gd name="connsiteY2" fmla="*/ 2289634 h 2571832"/>
              <a:gd name="connsiteX3" fmla="*/ 587944 w 5887670"/>
              <a:gd name="connsiteY3" fmla="*/ 2571832 h 2571832"/>
              <a:gd name="connsiteX4" fmla="*/ 0 w 5887670"/>
              <a:gd name="connsiteY4" fmla="*/ 0 h 2571832"/>
              <a:gd name="connsiteX0" fmla="*/ 0 w 5887670"/>
              <a:gd name="connsiteY0" fmla="*/ 0 h 3583042"/>
              <a:gd name="connsiteX1" fmla="*/ 5887670 w 5887670"/>
              <a:gd name="connsiteY1" fmla="*/ 0 h 3583042"/>
              <a:gd name="connsiteX2" fmla="*/ 2994985 w 5887670"/>
              <a:gd name="connsiteY2" fmla="*/ 3583042 h 3583042"/>
              <a:gd name="connsiteX3" fmla="*/ 587944 w 5887670"/>
              <a:gd name="connsiteY3" fmla="*/ 2571832 h 3583042"/>
              <a:gd name="connsiteX4" fmla="*/ 0 w 5887670"/>
              <a:gd name="connsiteY4" fmla="*/ 0 h 3583042"/>
              <a:gd name="connsiteX0" fmla="*/ 0 w 5464350"/>
              <a:gd name="connsiteY0" fmla="*/ 0 h 3583042"/>
              <a:gd name="connsiteX1" fmla="*/ 5464350 w 5464350"/>
              <a:gd name="connsiteY1" fmla="*/ 2269342 h 3583042"/>
              <a:gd name="connsiteX2" fmla="*/ 2994985 w 5464350"/>
              <a:gd name="connsiteY2" fmla="*/ 3583042 h 3583042"/>
              <a:gd name="connsiteX3" fmla="*/ 587944 w 5464350"/>
              <a:gd name="connsiteY3" fmla="*/ 2571832 h 3583042"/>
              <a:gd name="connsiteX4" fmla="*/ 0 w 5464350"/>
              <a:gd name="connsiteY4" fmla="*/ 0 h 3583042"/>
              <a:gd name="connsiteX0" fmla="*/ 2398812 w 4876406"/>
              <a:gd name="connsiteY0" fmla="*/ 0 h 3253811"/>
              <a:gd name="connsiteX1" fmla="*/ 4876406 w 4876406"/>
              <a:gd name="connsiteY1" fmla="*/ 1940111 h 3253811"/>
              <a:gd name="connsiteX2" fmla="*/ 2407041 w 4876406"/>
              <a:gd name="connsiteY2" fmla="*/ 3253811 h 3253811"/>
              <a:gd name="connsiteX3" fmla="*/ 0 w 4876406"/>
              <a:gd name="connsiteY3" fmla="*/ 2242601 h 3253811"/>
              <a:gd name="connsiteX4" fmla="*/ 2398812 w 4876406"/>
              <a:gd name="connsiteY4" fmla="*/ 0 h 3253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76406" h="3253811">
                <a:moveTo>
                  <a:pt x="2398812" y="0"/>
                </a:moveTo>
                <a:lnTo>
                  <a:pt x="4876406" y="1940111"/>
                </a:lnTo>
                <a:lnTo>
                  <a:pt x="2407041" y="3253811"/>
                </a:lnTo>
                <a:lnTo>
                  <a:pt x="0" y="2242601"/>
                </a:lnTo>
                <a:lnTo>
                  <a:pt x="2398812" y="0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>
            <a:noFill/>
          </a:ln>
          <a:effectLst/>
          <a:extLst/>
        </p:spPr>
        <p:txBody>
          <a:bodyPr rtlCol="0" anchor="ctr"/>
          <a:lstStyle/>
          <a:p>
            <a:pPr algn="l"/>
            <a:endParaRPr lang="nl-NL" sz="2200" dirty="0" smtClean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038780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noProof="0" smtClean="0"/>
              <a:t>Use case Biobank Information System</a:t>
            </a:r>
            <a:endParaRPr lang="en-GB" sz="3200" noProof="0"/>
          </a:p>
        </p:txBody>
      </p:sp>
      <p:pic>
        <p:nvPicPr>
          <p:cNvPr id="8" name="Tijdelijke aanduiding voor inhoud 7" descr="MIABIS UML simplified-horizontal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825" b="-15825"/>
          <a:stretch>
            <a:fillRect/>
          </a:stretch>
        </p:blipFill>
        <p:spPr/>
      </p:pic>
      <p:sp>
        <p:nvSpPr>
          <p:cNvPr id="3" name="Rechthoek 2"/>
          <p:cNvSpPr/>
          <p:nvPr/>
        </p:nvSpPr>
        <p:spPr bwMode="auto">
          <a:xfrm>
            <a:off x="235178" y="1563847"/>
            <a:ext cx="1940215" cy="4385828"/>
          </a:xfrm>
          <a:prstGeom prst="rect">
            <a:avLst/>
          </a:prstGeom>
          <a:solidFill>
            <a:schemeClr val="bg1">
              <a:alpha val="67000"/>
            </a:schemeClr>
          </a:solidFill>
          <a:ln w="25400">
            <a:noFill/>
            <a:round/>
            <a:headEnd/>
            <a:tailEnd/>
          </a:ln>
          <a:effectLst/>
          <a:extLst/>
        </p:spPr>
        <p:txBody>
          <a:bodyPr rtlCol="0" anchor="ctr"/>
          <a:lstStyle/>
          <a:p>
            <a:pPr algn="l"/>
            <a:endParaRPr lang="nl-NL" sz="2200" dirty="0" smtClean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Rechthoek 4"/>
          <p:cNvSpPr/>
          <p:nvPr/>
        </p:nvSpPr>
        <p:spPr bwMode="auto">
          <a:xfrm flipH="1">
            <a:off x="2175390" y="4197696"/>
            <a:ext cx="1340050" cy="1904378"/>
          </a:xfrm>
          <a:prstGeom prst="rect">
            <a:avLst/>
          </a:prstGeom>
          <a:solidFill>
            <a:schemeClr val="bg1">
              <a:alpha val="67000"/>
            </a:schemeClr>
          </a:solidFill>
          <a:ln w="25400">
            <a:noFill/>
            <a:round/>
            <a:headEnd/>
            <a:tailEnd/>
          </a:ln>
          <a:effectLst/>
          <a:extLst/>
        </p:spPr>
        <p:txBody>
          <a:bodyPr rtlCol="0" anchor="ctr"/>
          <a:lstStyle/>
          <a:p>
            <a:pPr algn="l"/>
            <a:endParaRPr lang="nl-NL" sz="2200" dirty="0" smtClean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Rechthoek 5"/>
          <p:cNvSpPr/>
          <p:nvPr/>
        </p:nvSpPr>
        <p:spPr bwMode="auto">
          <a:xfrm>
            <a:off x="7203786" y="2128242"/>
            <a:ext cx="1559210" cy="2480992"/>
          </a:xfrm>
          <a:prstGeom prst="rect">
            <a:avLst/>
          </a:prstGeom>
          <a:solidFill>
            <a:schemeClr val="bg1">
              <a:alpha val="67000"/>
            </a:schemeClr>
          </a:solidFill>
          <a:ln w="25400">
            <a:noFill/>
            <a:round/>
            <a:headEnd/>
            <a:tailEnd/>
          </a:ln>
          <a:effectLst/>
          <a:extLst/>
        </p:spPr>
        <p:txBody>
          <a:bodyPr rtlCol="0" anchor="ctr"/>
          <a:lstStyle/>
          <a:p>
            <a:pPr algn="l"/>
            <a:endParaRPr lang="nl-NL" sz="2200" dirty="0" smtClean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Rechthoek 6"/>
          <p:cNvSpPr/>
          <p:nvPr/>
        </p:nvSpPr>
        <p:spPr bwMode="auto">
          <a:xfrm>
            <a:off x="2175394" y="1410990"/>
            <a:ext cx="3280262" cy="2786705"/>
          </a:xfrm>
          <a:prstGeom prst="rect">
            <a:avLst/>
          </a:prstGeom>
          <a:solidFill>
            <a:schemeClr val="bg1">
              <a:alpha val="67000"/>
            </a:schemeClr>
          </a:solidFill>
          <a:ln w="25400">
            <a:noFill/>
            <a:round/>
            <a:headEnd/>
            <a:tailEnd/>
          </a:ln>
          <a:effectLst/>
          <a:extLst/>
        </p:spPr>
        <p:txBody>
          <a:bodyPr rtlCol="0" anchor="ctr"/>
          <a:lstStyle/>
          <a:p>
            <a:pPr algn="l"/>
            <a:endParaRPr lang="nl-NL" sz="2200" dirty="0" smtClean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13003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Implementation</a:t>
            </a:r>
            <a:endParaRPr lang="en-GB" noProof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smtClean="0"/>
              <a:t>Working on programmatic interfaces: XML schema definition</a:t>
            </a:r>
          </a:p>
          <a:p>
            <a:pPr marL="0" indent="0">
              <a:buNone/>
            </a:pPr>
            <a:endParaRPr lang="en-GB" noProof="0"/>
          </a:p>
        </p:txBody>
      </p:sp>
      <p:pic>
        <p:nvPicPr>
          <p:cNvPr id="5" name="Afbeelding 4" descr="Schermafbeelding 2015-02-19 om 08.53.0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84300"/>
            <a:ext cx="8470900" cy="547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015228"/>
      </p:ext>
    </p:extLst>
  </p:cSld>
  <p:clrMapOvr>
    <a:masterClrMapping/>
  </p:clrMapOvr>
  <p:transition xmlns:p14="http://schemas.microsoft.com/office/powerpoint/2010/main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noProof="0" smtClean="0"/>
              <a:t>Conclusions</a:t>
            </a:r>
            <a:endParaRPr lang="en-GB" sz="3200" noProof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smtClean="0"/>
              <a:t>MIABIS is tested in real life applications</a:t>
            </a:r>
          </a:p>
          <a:p>
            <a:r>
              <a:rPr lang="en-GB" noProof="0" smtClean="0"/>
              <a:t>Different use cases can use different modules of MIABIS</a:t>
            </a:r>
          </a:p>
          <a:p>
            <a:r>
              <a:rPr lang="en-GB" noProof="0" smtClean="0"/>
              <a:t>Standardized modules makes it easier to create interchangeable software</a:t>
            </a:r>
          </a:p>
          <a:p>
            <a:pPr marL="0" indent="0">
              <a:buNone/>
            </a:pPr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20279652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noProof="0" smtClean="0"/>
              <a:t>Acknowledgements</a:t>
            </a:r>
            <a:endParaRPr lang="en-GB" sz="3200" noProof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b="1" noProof="0" dirty="0" smtClean="0"/>
              <a:t>MIABIS working group: </a:t>
            </a:r>
            <a:r>
              <a:rPr lang="en-GB" i="1" noProof="0" dirty="0" smtClean="0"/>
              <a:t>Linda </a:t>
            </a:r>
            <a:r>
              <a:rPr lang="en-GB" i="1" noProof="0" dirty="0" err="1" smtClean="0"/>
              <a:t>Mook</a:t>
            </a:r>
            <a:r>
              <a:rPr lang="en-GB" i="1" noProof="0" dirty="0" smtClean="0"/>
              <a:t>, Roxana Merino-Martinez, </a:t>
            </a:r>
            <a:r>
              <a:rPr lang="en-GB" i="1" noProof="0" dirty="0" err="1" smtClean="0"/>
              <a:t>Loreana</a:t>
            </a:r>
            <a:r>
              <a:rPr lang="en-GB" i="1" noProof="0" dirty="0" smtClean="0"/>
              <a:t> </a:t>
            </a:r>
            <a:r>
              <a:rPr lang="en-GB" i="1" noProof="0" dirty="0" err="1" smtClean="0"/>
              <a:t>Norlin</a:t>
            </a:r>
            <a:r>
              <a:rPr lang="en-GB" i="1" noProof="0" dirty="0" smtClean="0"/>
              <a:t>, Gabriele Anton, Simone </a:t>
            </a:r>
            <a:r>
              <a:rPr lang="en-GB" i="1" noProof="0" dirty="0" err="1" smtClean="0"/>
              <a:t>Schuffenhauer</a:t>
            </a:r>
            <a:r>
              <a:rPr lang="en-GB" i="1" noProof="0" dirty="0" smtClean="0"/>
              <a:t>, </a:t>
            </a:r>
            <a:r>
              <a:rPr lang="en-GB" i="1" noProof="0" dirty="0" err="1" smtClean="0"/>
              <a:t>Kaisa</a:t>
            </a:r>
            <a:r>
              <a:rPr lang="en-GB" i="1" noProof="0" dirty="0" smtClean="0"/>
              <a:t> </a:t>
            </a:r>
            <a:r>
              <a:rPr lang="en-GB" i="1" noProof="0" dirty="0" err="1" smtClean="0"/>
              <a:t>Silander</a:t>
            </a:r>
            <a:r>
              <a:rPr lang="en-GB" i="1" noProof="0" dirty="0" smtClean="0"/>
              <a:t>, Anita </a:t>
            </a:r>
            <a:r>
              <a:rPr lang="en-GB" i="1" noProof="0" dirty="0" err="1" smtClean="0"/>
              <a:t>Nieminen</a:t>
            </a:r>
            <a:r>
              <a:rPr lang="en-GB" i="1" noProof="0" dirty="0" smtClean="0"/>
              <a:t> Roman </a:t>
            </a:r>
            <a:r>
              <a:rPr lang="en-GB" i="1" noProof="0" dirty="0" err="1" smtClean="0"/>
              <a:t>Siddiqui</a:t>
            </a:r>
            <a:r>
              <a:rPr lang="en-GB" i="1" noProof="0" dirty="0" smtClean="0"/>
              <a:t>, Murat </a:t>
            </a:r>
            <a:r>
              <a:rPr lang="en-GB" i="1" noProof="0" dirty="0" err="1" smtClean="0"/>
              <a:t>Sariyar</a:t>
            </a:r>
            <a:r>
              <a:rPr lang="en-GB" i="1" noProof="0" dirty="0" smtClean="0"/>
              <a:t>, Michael Hummel, Cathleen </a:t>
            </a:r>
            <a:r>
              <a:rPr lang="en-GB" i="1" noProof="0" dirty="0" err="1" smtClean="0"/>
              <a:t>Ploetz</a:t>
            </a:r>
            <a:r>
              <a:rPr lang="en-GB" i="1" noProof="0" dirty="0" smtClean="0"/>
              <a:t> </a:t>
            </a:r>
            <a:r>
              <a:rPr lang="en-GB" i="1" noProof="0" dirty="0" err="1" smtClean="0"/>
              <a:t>Raffael</a:t>
            </a:r>
            <a:r>
              <a:rPr lang="en-GB" i="1" noProof="0" dirty="0" smtClean="0"/>
              <a:t> </a:t>
            </a:r>
            <a:r>
              <a:rPr lang="en-GB" i="1" noProof="0" dirty="0" err="1" smtClean="0"/>
              <a:t>Bild</a:t>
            </a:r>
            <a:r>
              <a:rPr lang="en-GB" i="1" noProof="0" dirty="0" smtClean="0"/>
              <a:t>, Helmut Spengler, </a:t>
            </a:r>
            <a:r>
              <a:rPr lang="en-GB" i="1" noProof="0" dirty="0" err="1" smtClean="0"/>
              <a:t>Heimo</a:t>
            </a:r>
            <a:r>
              <a:rPr lang="en-GB" i="1" noProof="0" dirty="0" smtClean="0"/>
              <a:t> </a:t>
            </a:r>
            <a:r>
              <a:rPr lang="en-GB" i="1" noProof="0" dirty="0" err="1" smtClean="0"/>
              <a:t>Müller</a:t>
            </a:r>
            <a:r>
              <a:rPr lang="en-GB" i="1" noProof="0" dirty="0" smtClean="0"/>
              <a:t>, Linda </a:t>
            </a:r>
            <a:r>
              <a:rPr lang="en-GB" i="1" noProof="0" dirty="0" err="1" smtClean="0"/>
              <a:t>Zaharenko</a:t>
            </a:r>
            <a:r>
              <a:rPr lang="en-GB" i="1" noProof="0" dirty="0" smtClean="0"/>
              <a:t>, </a:t>
            </a:r>
            <a:r>
              <a:rPr lang="en-GB" i="1" noProof="0" dirty="0" err="1" smtClean="0"/>
              <a:t>Araceli</a:t>
            </a:r>
            <a:r>
              <a:rPr lang="en-GB" i="1" noProof="0" dirty="0" smtClean="0"/>
              <a:t> </a:t>
            </a:r>
            <a:r>
              <a:rPr lang="en-GB" i="1" noProof="0" dirty="0" err="1" smtClean="0"/>
              <a:t>Diezfraile</a:t>
            </a:r>
            <a:r>
              <a:rPr lang="en-GB" i="1" noProof="0" dirty="0" smtClean="0"/>
              <a:t>, </a:t>
            </a:r>
            <a:r>
              <a:rPr lang="en-GB" i="1" noProof="0" dirty="0" err="1" smtClean="0"/>
              <a:t>Joakim</a:t>
            </a:r>
            <a:r>
              <a:rPr lang="en-GB" i="1" noProof="0" dirty="0" smtClean="0"/>
              <a:t> </a:t>
            </a:r>
            <a:r>
              <a:rPr lang="en-GB" i="1" noProof="0" dirty="0" err="1" smtClean="0"/>
              <a:t>Geeraert</a:t>
            </a:r>
            <a:r>
              <a:rPr lang="en-GB" i="1" noProof="0" dirty="0" smtClean="0"/>
              <a:t>, </a:t>
            </a:r>
            <a:r>
              <a:rPr lang="en-GB" i="1" noProof="0" dirty="0" err="1" smtClean="0"/>
              <a:t>Petr</a:t>
            </a:r>
            <a:r>
              <a:rPr lang="en-GB" i="1" noProof="0" dirty="0" smtClean="0"/>
              <a:t> </a:t>
            </a:r>
            <a:r>
              <a:rPr lang="en-GB" i="1" noProof="0" dirty="0" err="1" smtClean="0"/>
              <a:t>Holub</a:t>
            </a:r>
            <a:r>
              <a:rPr lang="en-GB" i="1" noProof="0" dirty="0" smtClean="0"/>
              <a:t>, </a:t>
            </a:r>
            <a:r>
              <a:rPr lang="en-GB" i="1" noProof="0" dirty="0" err="1" smtClean="0"/>
              <a:t>Ondra</a:t>
            </a:r>
            <a:r>
              <a:rPr lang="en-GB" i="1" noProof="0" dirty="0" smtClean="0"/>
              <a:t> </a:t>
            </a:r>
            <a:r>
              <a:rPr lang="en-GB" i="1" noProof="0" dirty="0" err="1" smtClean="0"/>
              <a:t>vojtisek</a:t>
            </a:r>
            <a:r>
              <a:rPr lang="en-GB" i="1" noProof="0" dirty="0" smtClean="0"/>
              <a:t>, </a:t>
            </a:r>
            <a:r>
              <a:rPr lang="en-GB" i="1" noProof="0" dirty="0" err="1" smtClean="0"/>
              <a:t>Kristjan</a:t>
            </a:r>
            <a:r>
              <a:rPr lang="en-GB" i="1" noProof="0" dirty="0" smtClean="0"/>
              <a:t> </a:t>
            </a:r>
            <a:r>
              <a:rPr lang="en-GB" i="1" noProof="0" dirty="0" err="1" smtClean="0"/>
              <a:t>Metsalu,Martin</a:t>
            </a:r>
            <a:r>
              <a:rPr lang="en-GB" i="1" noProof="0" dirty="0" smtClean="0"/>
              <a:t> </a:t>
            </a:r>
            <a:r>
              <a:rPr lang="en-GB" i="1" noProof="0" dirty="0" err="1" smtClean="0"/>
              <a:t>Fransson</a:t>
            </a:r>
            <a:r>
              <a:rPr lang="en-GB" i="1" noProof="0" dirty="0" smtClean="0"/>
              <a:t>, Michaela </a:t>
            </a:r>
            <a:r>
              <a:rPr lang="en-GB" i="1" noProof="0" dirty="0" err="1" smtClean="0"/>
              <a:t>Mayrhofer</a:t>
            </a:r>
            <a:r>
              <a:rPr lang="en-GB" i="1" noProof="0" dirty="0" smtClean="0"/>
              <a:t>, Morris </a:t>
            </a:r>
            <a:r>
              <a:rPr lang="en-GB" i="1" noProof="0" dirty="0" err="1" smtClean="0"/>
              <a:t>Swertz</a:t>
            </a:r>
            <a:r>
              <a:rPr lang="en-GB" i="1" noProof="0" dirty="0" smtClean="0"/>
              <a:t>, Klaus Kuhn, Jan-Eric Litton</a:t>
            </a:r>
          </a:p>
          <a:p>
            <a:pPr marL="0" indent="0">
              <a:buNone/>
            </a:pPr>
            <a:r>
              <a:rPr lang="en-GB" b="1" noProof="0" dirty="0" smtClean="0"/>
              <a:t>CTMM </a:t>
            </a:r>
            <a:r>
              <a:rPr lang="en-GB" b="1" noProof="0" dirty="0" err="1" smtClean="0"/>
              <a:t>TraIT</a:t>
            </a:r>
            <a:r>
              <a:rPr lang="en-GB" b="1" noProof="0" dirty="0" smtClean="0"/>
              <a:t>:</a:t>
            </a:r>
            <a:r>
              <a:rPr lang="en-GB" noProof="0" dirty="0" smtClean="0"/>
              <a:t> </a:t>
            </a:r>
            <a:r>
              <a:rPr lang="en-GB" i="1" noProof="0" dirty="0" smtClean="0"/>
              <a:t>Peter </a:t>
            </a:r>
            <a:r>
              <a:rPr lang="en-GB" i="1" noProof="0" dirty="0" err="1" smtClean="0"/>
              <a:t>Lansberg</a:t>
            </a:r>
            <a:r>
              <a:rPr lang="en-GB" i="1" noProof="0" dirty="0" smtClean="0"/>
              <a:t>, Linda </a:t>
            </a:r>
            <a:r>
              <a:rPr lang="en-GB" i="1" noProof="0" dirty="0" err="1" smtClean="0"/>
              <a:t>Mook</a:t>
            </a:r>
            <a:r>
              <a:rPr lang="en-GB" i="1" noProof="0" dirty="0" smtClean="0"/>
              <a:t>, Erik van </a:t>
            </a:r>
            <a:r>
              <a:rPr lang="en-GB" i="1" noProof="0" dirty="0" err="1" smtClean="0"/>
              <a:t>Iperen</a:t>
            </a:r>
            <a:r>
              <a:rPr lang="en-GB" i="1" noProof="0" dirty="0" smtClean="0"/>
              <a:t>, </a:t>
            </a:r>
            <a:r>
              <a:rPr lang="en-GB" i="1" noProof="0" dirty="0" err="1" smtClean="0"/>
              <a:t>Cuneyt</a:t>
            </a:r>
            <a:r>
              <a:rPr lang="en-GB" i="1" noProof="0" dirty="0" smtClean="0"/>
              <a:t> </a:t>
            </a:r>
            <a:r>
              <a:rPr lang="en-GB" i="1" noProof="0" dirty="0" err="1" smtClean="0"/>
              <a:t>Parlayan</a:t>
            </a:r>
            <a:r>
              <a:rPr lang="en-GB" i="1" noProof="0" dirty="0" smtClean="0"/>
              <a:t>, Tim </a:t>
            </a:r>
            <a:r>
              <a:rPr lang="en-GB" i="1" noProof="0" dirty="0" err="1" smtClean="0"/>
              <a:t>Hulsen</a:t>
            </a:r>
            <a:endParaRPr lang="en-GB" i="1" noProof="0" dirty="0" smtClean="0"/>
          </a:p>
          <a:p>
            <a:pPr marL="0" indent="0">
              <a:buNone/>
            </a:pPr>
            <a:r>
              <a:rPr lang="en-GB" b="1" noProof="0" dirty="0" err="1" smtClean="0"/>
              <a:t>Parelsnoer</a:t>
            </a:r>
            <a:r>
              <a:rPr lang="en-GB" b="1" noProof="0" dirty="0" smtClean="0"/>
              <a:t> Institute:</a:t>
            </a:r>
            <a:r>
              <a:rPr lang="en-GB" noProof="0" dirty="0" smtClean="0"/>
              <a:t> </a:t>
            </a:r>
            <a:r>
              <a:rPr lang="en-GB" i="1" noProof="0" dirty="0" smtClean="0"/>
              <a:t>Erik </a:t>
            </a:r>
            <a:r>
              <a:rPr lang="en-GB" i="1" noProof="0" dirty="0" err="1" smtClean="0"/>
              <a:t>Flikkenschild</a:t>
            </a:r>
            <a:r>
              <a:rPr lang="en-GB" i="1" noProof="0" dirty="0" smtClean="0"/>
              <a:t>, Gerhard </a:t>
            </a:r>
            <a:r>
              <a:rPr lang="en-GB" i="1" noProof="0" dirty="0" err="1" smtClean="0"/>
              <a:t>Zielhuis</a:t>
            </a:r>
            <a:r>
              <a:rPr lang="en-GB" i="1" noProof="0" dirty="0" smtClean="0"/>
              <a:t>, René </a:t>
            </a:r>
            <a:r>
              <a:rPr lang="en-GB" i="1" noProof="0" dirty="0" err="1" smtClean="0"/>
              <a:t>Oostergo</a:t>
            </a:r>
            <a:r>
              <a:rPr lang="en-GB" i="1" noProof="0" dirty="0" smtClean="0"/>
              <a:t>, </a:t>
            </a:r>
            <a:r>
              <a:rPr lang="en-GB" i="1" noProof="0" dirty="0" err="1" smtClean="0"/>
              <a:t>Ariaan</a:t>
            </a:r>
            <a:r>
              <a:rPr lang="en-GB" i="1" noProof="0" dirty="0" smtClean="0"/>
              <a:t> </a:t>
            </a:r>
            <a:r>
              <a:rPr lang="en-GB" i="1" noProof="0" dirty="0" err="1" smtClean="0"/>
              <a:t>Siezen</a:t>
            </a:r>
            <a:endParaRPr lang="en-GB" i="1" noProof="0" dirty="0" smtClean="0"/>
          </a:p>
          <a:p>
            <a:pPr marL="0" indent="0">
              <a:buNone/>
            </a:pPr>
            <a:r>
              <a:rPr lang="en-GB" b="1" noProof="0" dirty="0" smtClean="0"/>
              <a:t>BBMRI-NL: </a:t>
            </a:r>
            <a:r>
              <a:rPr lang="en-GB" i="1" noProof="0" dirty="0" smtClean="0"/>
              <a:t>Margot </a:t>
            </a:r>
            <a:r>
              <a:rPr lang="en-GB" i="1" noProof="0" dirty="0" err="1" smtClean="0"/>
              <a:t>Heesakker</a:t>
            </a:r>
            <a:r>
              <a:rPr lang="en-GB" i="1" noProof="0" dirty="0" smtClean="0"/>
              <a:t>, Petra van </a:t>
            </a:r>
            <a:r>
              <a:rPr lang="en-GB" i="1" noProof="0" dirty="0" err="1" smtClean="0"/>
              <a:t>Overveld</a:t>
            </a:r>
            <a:r>
              <a:rPr lang="en-GB" i="1" noProof="0" dirty="0" smtClean="0"/>
              <a:t>, </a:t>
            </a:r>
            <a:r>
              <a:rPr lang="en-GB" i="1" noProof="0" dirty="0" err="1" smtClean="0"/>
              <a:t>Margreet</a:t>
            </a:r>
            <a:r>
              <a:rPr lang="en-GB" i="1" noProof="0" dirty="0" smtClean="0"/>
              <a:t> </a:t>
            </a:r>
            <a:r>
              <a:rPr lang="en-GB" i="1" noProof="0" dirty="0" err="1" smtClean="0"/>
              <a:t>Brandsma</a:t>
            </a:r>
            <a:r>
              <a:rPr lang="en-GB" i="1" noProof="0" dirty="0" smtClean="0"/>
              <a:t>, </a:t>
            </a:r>
            <a:r>
              <a:rPr lang="en-GB" i="1" noProof="0" dirty="0" err="1" smtClean="0"/>
              <a:t>Mascha</a:t>
            </a:r>
            <a:r>
              <a:rPr lang="en-GB" i="1" noProof="0" dirty="0" smtClean="0"/>
              <a:t> Jansen</a:t>
            </a:r>
          </a:p>
          <a:p>
            <a:pPr marL="0" indent="0">
              <a:buNone/>
            </a:pPr>
            <a:r>
              <a:rPr lang="en-GB" b="1" noProof="0" dirty="0" err="1" smtClean="0"/>
              <a:t>Palga</a:t>
            </a:r>
            <a:r>
              <a:rPr lang="en-GB" b="1" noProof="0" dirty="0" smtClean="0"/>
              <a:t> / DNTP: </a:t>
            </a:r>
            <a:r>
              <a:rPr lang="en-GB" i="1" noProof="0" dirty="0" smtClean="0"/>
              <a:t>Chantal </a:t>
            </a:r>
            <a:r>
              <a:rPr lang="en-GB" i="1" noProof="0" dirty="0" err="1" smtClean="0"/>
              <a:t>Steegers</a:t>
            </a:r>
            <a:r>
              <a:rPr lang="en-GB" i="1" noProof="0" dirty="0" smtClean="0"/>
              <a:t>, Lucy </a:t>
            </a:r>
            <a:r>
              <a:rPr lang="en-GB" i="1" noProof="0" dirty="0" err="1" smtClean="0"/>
              <a:t>Overbeek</a:t>
            </a:r>
            <a:r>
              <a:rPr lang="en-GB" i="1" noProof="0" dirty="0" smtClean="0"/>
              <a:t>, Arne Hoffman</a:t>
            </a:r>
            <a:endParaRPr lang="en-GB" b="1" noProof="0" dirty="0"/>
          </a:p>
        </p:txBody>
      </p:sp>
    </p:spTree>
    <p:extLst>
      <p:ext uri="{BB962C8B-B14F-4D97-AF65-F5344CB8AC3E}">
        <p14:creationId xmlns:p14="http://schemas.microsoft.com/office/powerpoint/2010/main" val="23051519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0"/>
            <a:r>
              <a:rPr lang="en-GB" sz="3200" noProof="0" smtClean="0"/>
              <a:t>Why use a modular system?</a:t>
            </a:r>
            <a:endParaRPr lang="en-GB" sz="3200" noProof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smtClean="0"/>
              <a:t>Different use cases:</a:t>
            </a:r>
          </a:p>
          <a:p>
            <a:pPr lvl="1"/>
            <a:r>
              <a:rPr lang="en-GB" noProof="0" smtClean="0"/>
              <a:t>Biobank catalogue – summary information</a:t>
            </a:r>
          </a:p>
          <a:p>
            <a:pPr lvl="1"/>
            <a:r>
              <a:rPr lang="en-GB" noProof="0" smtClean="0"/>
              <a:t>Study catalogue – information per sample</a:t>
            </a:r>
          </a:p>
          <a:p>
            <a:pPr lvl="1"/>
            <a:r>
              <a:rPr lang="en-GB" noProof="0" smtClean="0"/>
              <a:t>Availability catalogue – counting samples via filtering</a:t>
            </a:r>
          </a:p>
          <a:p>
            <a:pPr lvl="1"/>
            <a:r>
              <a:rPr lang="en-GB" noProof="0" smtClean="0"/>
              <a:t>Workflow system for sample / data set request</a:t>
            </a:r>
          </a:p>
          <a:p>
            <a:pPr lvl="1"/>
            <a:r>
              <a:rPr lang="en-GB" noProof="0" smtClean="0"/>
              <a:t>Biobank Information System – operational support</a:t>
            </a:r>
          </a:p>
          <a:p>
            <a:pPr lvl="1"/>
            <a:r>
              <a:rPr lang="en-GB" noProof="0" smtClean="0"/>
              <a:t>Publication – minimum information for in the paper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8056147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290" name="Straight Connector 4"/>
          <p:cNvCxnSpPr>
            <a:cxnSpLocks noChangeShapeType="1"/>
          </p:cNvCxnSpPr>
          <p:nvPr/>
        </p:nvCxnSpPr>
        <p:spPr bwMode="auto">
          <a:xfrm>
            <a:off x="468313" y="6237288"/>
            <a:ext cx="7775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2291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66"/>
          <a:stretch>
            <a:fillRect/>
          </a:stretch>
        </p:blipFill>
        <p:spPr bwMode="auto">
          <a:xfrm>
            <a:off x="8345488" y="5903913"/>
            <a:ext cx="69056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sv-SE" sz="3200" noProof="0" smtClean="0">
                <a:latin typeface="Calibri" pitchFamily="34" charset="0"/>
                <a:cs typeface="Arial" pitchFamily="34" charset="0"/>
              </a:rPr>
              <a:t>Biobank Information Data Pyramid </a:t>
            </a:r>
          </a:p>
        </p:txBody>
      </p:sp>
      <p:sp>
        <p:nvSpPr>
          <p:cNvPr id="7" name="Isosceles Triangle 6"/>
          <p:cNvSpPr/>
          <p:nvPr/>
        </p:nvSpPr>
        <p:spPr bwMode="auto">
          <a:xfrm rot="5400000">
            <a:off x="3779838" y="2133600"/>
            <a:ext cx="4464050" cy="3311525"/>
          </a:xfrm>
          <a:prstGeom prst="triangle">
            <a:avLst>
              <a:gd name="adj" fmla="val 60037"/>
            </a:avLst>
          </a:prstGeom>
          <a:gradFill flip="none" rotWithShape="1">
            <a:gsLst>
              <a:gs pos="15000">
                <a:srgbClr val="FF6600">
                  <a:alpha val="60000"/>
                </a:srgbClr>
              </a:gs>
              <a:gs pos="100000">
                <a:schemeClr val="tx1">
                  <a:alpha val="60000"/>
                </a:schemeClr>
              </a:gs>
            </a:gsLst>
            <a:lin ang="11400000" scaled="0"/>
            <a:tileRect/>
          </a:gra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GB">
              <a:latin typeface="Calibri" panose="020F0502020204030204" pitchFamily="34" charset="0"/>
              <a:ea typeface="ＭＳ Ｐゴシック" pitchFamily="34" charset="-128"/>
              <a:cs typeface="Arial" charset="0"/>
            </a:endParaRPr>
          </a:p>
          <a:p>
            <a:pPr>
              <a:buFont typeface="Times New Roman" pitchFamily="16" charset="0"/>
              <a:buNone/>
              <a:defRPr/>
            </a:pPr>
            <a:endParaRPr lang="en-GB">
              <a:latin typeface="Calibri" panose="020F0502020204030204" pitchFamily="34" charset="0"/>
              <a:ea typeface="ＭＳ Ｐゴシック" pitchFamily="34" charset="-128"/>
              <a:cs typeface="Arial" charset="0"/>
            </a:endParaRPr>
          </a:p>
          <a:p>
            <a:pPr>
              <a:buFont typeface="Times New Roman" pitchFamily="16" charset="0"/>
              <a:buNone/>
              <a:defRPr/>
            </a:pPr>
            <a:endParaRPr lang="en-GB">
              <a:latin typeface="Calibri" panose="020F0502020204030204" pitchFamily="34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8" name="Isosceles Triangle 7"/>
          <p:cNvSpPr/>
          <p:nvPr/>
        </p:nvSpPr>
        <p:spPr bwMode="auto">
          <a:xfrm rot="16200000">
            <a:off x="504032" y="2169319"/>
            <a:ext cx="4464050" cy="3240087"/>
          </a:xfrm>
          <a:prstGeom prst="triangle">
            <a:avLst>
              <a:gd name="adj" fmla="val 31241"/>
            </a:avLst>
          </a:prstGeom>
          <a:gradFill flip="none" rotWithShape="1">
            <a:gsLst>
              <a:gs pos="30000">
                <a:srgbClr val="FF6600">
                  <a:alpha val="60000"/>
                </a:srgbClr>
              </a:gs>
              <a:gs pos="100000">
                <a:srgbClr val="FFFF00">
                  <a:alpha val="60000"/>
                </a:srgbClr>
              </a:gs>
            </a:gsLst>
            <a:lin ang="13500000" scaled="0"/>
            <a:tileRect/>
          </a:gra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GB">
              <a:latin typeface="Calibri" panose="020F0502020204030204" pitchFamily="34" charset="0"/>
              <a:ea typeface="ＭＳ Ｐゴシック" pitchFamily="34" charset="-128"/>
              <a:cs typeface="Arial" charset="0"/>
            </a:endParaRPr>
          </a:p>
          <a:p>
            <a:pPr>
              <a:buFont typeface="Times New Roman" pitchFamily="16" charset="0"/>
              <a:buNone/>
              <a:defRPr/>
            </a:pPr>
            <a:endParaRPr lang="en-GB">
              <a:latin typeface="Calibri" panose="020F0502020204030204" pitchFamily="34" charset="0"/>
              <a:ea typeface="ＭＳ Ｐゴシック" pitchFamily="34" charset="-128"/>
              <a:cs typeface="Arial" charset="0"/>
            </a:endParaRPr>
          </a:p>
          <a:p>
            <a:pPr>
              <a:buFont typeface="Times New Roman" pitchFamily="16" charset="0"/>
              <a:buNone/>
              <a:defRPr/>
            </a:pPr>
            <a:endParaRPr lang="en-GB">
              <a:latin typeface="Calibri" panose="020F0502020204030204" pitchFamily="34" charset="0"/>
              <a:ea typeface="ＭＳ Ｐゴシック" pitchFamily="34" charset="-128"/>
              <a:cs typeface="Arial" charset="0"/>
            </a:endParaRPr>
          </a:p>
        </p:txBody>
      </p:sp>
      <p:cxnSp>
        <p:nvCxnSpPr>
          <p:cNvPr id="12295" name="Straight Connector 5"/>
          <p:cNvCxnSpPr>
            <a:cxnSpLocks noChangeShapeType="1"/>
          </p:cNvCxnSpPr>
          <p:nvPr/>
        </p:nvCxnSpPr>
        <p:spPr bwMode="auto">
          <a:xfrm>
            <a:off x="1979613" y="3811588"/>
            <a:ext cx="2376487" cy="1008062"/>
          </a:xfrm>
          <a:prstGeom prst="line">
            <a:avLst/>
          </a:prstGeom>
          <a:noFill/>
          <a:ln w="9525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6" name="Straight Connector 6"/>
          <p:cNvCxnSpPr>
            <a:cxnSpLocks noChangeShapeType="1"/>
          </p:cNvCxnSpPr>
          <p:nvPr/>
        </p:nvCxnSpPr>
        <p:spPr bwMode="auto">
          <a:xfrm>
            <a:off x="2843213" y="2997200"/>
            <a:ext cx="1512887" cy="576263"/>
          </a:xfrm>
          <a:prstGeom prst="line">
            <a:avLst/>
          </a:prstGeom>
          <a:noFill/>
          <a:ln w="9525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73" name="TextBox 7"/>
          <p:cNvSpPr txBox="1">
            <a:spLocks noChangeArrowheads="1"/>
          </p:cNvSpPr>
          <p:nvPr/>
        </p:nvSpPr>
        <p:spPr bwMode="auto">
          <a:xfrm rot="1226514">
            <a:off x="2894013" y="2692400"/>
            <a:ext cx="166211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GB" altLang="sv-SE" sz="1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Chancery"/>
                <a:cs typeface="Apple Chancery"/>
              </a:rPr>
              <a:t>Descriptive</a:t>
            </a:r>
          </a:p>
          <a:p>
            <a:pPr algn="ctr">
              <a:defRPr/>
            </a:pPr>
            <a:r>
              <a:rPr lang="en-GB" altLang="sv-SE" sz="1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Chancery"/>
                <a:cs typeface="Apple Chancery"/>
              </a:rPr>
              <a:t> data</a:t>
            </a:r>
          </a:p>
        </p:txBody>
      </p:sp>
      <p:sp>
        <p:nvSpPr>
          <p:cNvPr id="11274" name="TextBox 8"/>
          <p:cNvSpPr txBox="1">
            <a:spLocks noChangeArrowheads="1"/>
          </p:cNvSpPr>
          <p:nvPr/>
        </p:nvSpPr>
        <p:spPr bwMode="auto">
          <a:xfrm rot="1293575">
            <a:off x="2484438" y="3736975"/>
            <a:ext cx="17383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GB" altLang="sv-SE" sz="1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Chancery"/>
                <a:cs typeface="Apple Chancery"/>
              </a:rPr>
              <a:t>Aggregated data</a:t>
            </a:r>
          </a:p>
        </p:txBody>
      </p:sp>
      <p:sp>
        <p:nvSpPr>
          <p:cNvPr id="11275" name="TextBox 9"/>
          <p:cNvSpPr txBox="1">
            <a:spLocks noChangeArrowheads="1"/>
          </p:cNvSpPr>
          <p:nvPr/>
        </p:nvSpPr>
        <p:spPr bwMode="auto">
          <a:xfrm rot="1326797">
            <a:off x="1582738" y="4654550"/>
            <a:ext cx="27543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GB" altLang="sv-SE" sz="1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Apple Chancery"/>
                <a:cs typeface="Apple Chancery"/>
              </a:rPr>
              <a:t>Sample and donor data</a:t>
            </a:r>
          </a:p>
        </p:txBody>
      </p:sp>
      <p:cxnSp>
        <p:nvCxnSpPr>
          <p:cNvPr id="12300" name="Straight Connector 10"/>
          <p:cNvCxnSpPr>
            <a:cxnSpLocks noChangeShapeType="1"/>
          </p:cNvCxnSpPr>
          <p:nvPr/>
        </p:nvCxnSpPr>
        <p:spPr bwMode="auto">
          <a:xfrm flipH="1">
            <a:off x="4356100" y="2781300"/>
            <a:ext cx="1511300" cy="792163"/>
          </a:xfrm>
          <a:prstGeom prst="line">
            <a:avLst/>
          </a:prstGeom>
          <a:noFill/>
          <a:ln w="9525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01" name="Straight Connector 11"/>
          <p:cNvCxnSpPr>
            <a:cxnSpLocks noChangeShapeType="1"/>
          </p:cNvCxnSpPr>
          <p:nvPr/>
        </p:nvCxnSpPr>
        <p:spPr bwMode="auto">
          <a:xfrm flipH="1">
            <a:off x="4356100" y="3524250"/>
            <a:ext cx="2447925" cy="1295400"/>
          </a:xfrm>
          <a:prstGeom prst="line">
            <a:avLst/>
          </a:prstGeom>
          <a:noFill/>
          <a:ln w="9525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02" name="TextBox 12"/>
          <p:cNvSpPr txBox="1">
            <a:spLocks noChangeArrowheads="1"/>
          </p:cNvSpPr>
          <p:nvPr/>
        </p:nvSpPr>
        <p:spPr bwMode="auto">
          <a:xfrm rot="-1688396">
            <a:off x="4094163" y="2398713"/>
            <a:ext cx="16621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sv-SE" altLang="sv-SE" sz="1600">
                <a:solidFill>
                  <a:srgbClr val="FFC000"/>
                </a:solidFill>
                <a:latin typeface="Calibri" pitchFamily="34" charset="0"/>
                <a:ea typeface="msmincho"/>
              </a:rPr>
              <a:t>Study name</a:t>
            </a:r>
            <a:endParaRPr lang="en-GB" altLang="sv-SE" sz="1600">
              <a:solidFill>
                <a:srgbClr val="FFC000"/>
              </a:solidFill>
              <a:latin typeface="Calibri" pitchFamily="34" charset="0"/>
              <a:ea typeface="msmincho"/>
            </a:endParaRPr>
          </a:p>
          <a:p>
            <a:pPr algn="ctr"/>
            <a:r>
              <a:rPr lang="en-GB" altLang="sv-SE" sz="1600">
                <a:solidFill>
                  <a:srgbClr val="FFC000"/>
                </a:solidFill>
                <a:latin typeface="Calibri" pitchFamily="34" charset="0"/>
                <a:ea typeface="msmincho"/>
              </a:rPr>
              <a:t>Contact info </a:t>
            </a:r>
            <a:r>
              <a:rPr lang="sv-SE" altLang="sv-SE" sz="1600">
                <a:solidFill>
                  <a:srgbClr val="FFC000"/>
                </a:solidFill>
                <a:latin typeface="Calibri" pitchFamily="34" charset="0"/>
                <a:ea typeface="msmincho"/>
              </a:rPr>
              <a:t>Collection type </a:t>
            </a:r>
            <a:endParaRPr lang="en-GB" altLang="sv-SE" sz="1600">
              <a:solidFill>
                <a:srgbClr val="FFC000"/>
              </a:solidFill>
              <a:latin typeface="Calibri" pitchFamily="34" charset="0"/>
              <a:ea typeface="msmincho"/>
            </a:endParaRPr>
          </a:p>
        </p:txBody>
      </p:sp>
      <p:sp>
        <p:nvSpPr>
          <p:cNvPr id="12303" name="TextBox 13"/>
          <p:cNvSpPr txBox="1">
            <a:spLocks noChangeArrowheads="1"/>
          </p:cNvSpPr>
          <p:nvPr/>
        </p:nvSpPr>
        <p:spPr bwMode="auto">
          <a:xfrm rot="-1673188">
            <a:off x="4594225" y="3068638"/>
            <a:ext cx="1865313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sv-SE" sz="1600">
                <a:solidFill>
                  <a:srgbClr val="FFC000"/>
                </a:solidFill>
                <a:latin typeface="Calibri" pitchFamily="34" charset="0"/>
                <a:ea typeface="msmincho"/>
              </a:rPr>
              <a:t>Age high, Age low, Sex, Material type, </a:t>
            </a:r>
            <a:r>
              <a:rPr lang="sv-SE" altLang="sv-SE" sz="1600">
                <a:solidFill>
                  <a:srgbClr val="FFC000"/>
                </a:solidFill>
                <a:latin typeface="Calibri" pitchFamily="34" charset="0"/>
                <a:ea typeface="msmincho"/>
              </a:rPr>
              <a:t>Data categories , Disease(s) etc.</a:t>
            </a:r>
            <a:endParaRPr lang="en-GB" altLang="sv-SE" sz="1600">
              <a:solidFill>
                <a:srgbClr val="FFC000"/>
              </a:solidFill>
              <a:latin typeface="Calibri" pitchFamily="34" charset="0"/>
              <a:ea typeface="msmincho"/>
            </a:endParaRPr>
          </a:p>
          <a:p>
            <a:pPr algn="ctr"/>
            <a:endParaRPr lang="en-GB" altLang="sv-SE" sz="1600">
              <a:solidFill>
                <a:srgbClr val="FFFFFF"/>
              </a:solidFill>
              <a:latin typeface="Calibri" pitchFamily="34" charset="0"/>
              <a:ea typeface="msmincho"/>
            </a:endParaRPr>
          </a:p>
        </p:txBody>
      </p:sp>
      <p:sp>
        <p:nvSpPr>
          <p:cNvPr id="12304" name="TextBox 14"/>
          <p:cNvSpPr txBox="1">
            <a:spLocks noChangeArrowheads="1"/>
          </p:cNvSpPr>
          <p:nvPr/>
        </p:nvSpPr>
        <p:spPr bwMode="auto">
          <a:xfrm rot="-1693098">
            <a:off x="4310063" y="4381500"/>
            <a:ext cx="27400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sv-SE" sz="1600">
                <a:solidFill>
                  <a:srgbClr val="FFC000"/>
                </a:solidFill>
                <a:latin typeface="Calibri" pitchFamily="34" charset="0"/>
                <a:ea typeface="msmincho"/>
              </a:rPr>
              <a:t>Sampled date, storage temp., Material type,  Disease, Age </a:t>
            </a:r>
          </a:p>
        </p:txBody>
      </p:sp>
      <p:sp>
        <p:nvSpPr>
          <p:cNvPr id="12305" name="Right Brace 1"/>
          <p:cNvSpPr>
            <a:spLocks/>
          </p:cNvSpPr>
          <p:nvPr/>
        </p:nvSpPr>
        <p:spPr bwMode="auto">
          <a:xfrm>
            <a:off x="6804025" y="1412875"/>
            <a:ext cx="360363" cy="2111375"/>
          </a:xfrm>
          <a:prstGeom prst="rightBrace">
            <a:avLst>
              <a:gd name="adj1" fmla="val 8327"/>
              <a:gd name="adj2" fmla="val 50000"/>
            </a:avLst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v-SE" altLang="sv-SE">
              <a:latin typeface="Calibri" pitchFamily="34" charset="0"/>
              <a:cs typeface="Arial" pitchFamily="34" charset="0"/>
            </a:endParaRPr>
          </a:p>
        </p:txBody>
      </p:sp>
      <p:sp>
        <p:nvSpPr>
          <p:cNvPr id="18" name="Right Brace 17"/>
          <p:cNvSpPr/>
          <p:nvPr/>
        </p:nvSpPr>
        <p:spPr bwMode="auto">
          <a:xfrm>
            <a:off x="6804025" y="3578225"/>
            <a:ext cx="360363" cy="1055688"/>
          </a:xfrm>
          <a:prstGeom prst="rightBrace">
            <a:avLst/>
          </a:prstGeom>
          <a:noFill/>
          <a:ln w="2857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sv-SE"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12307" name="TextBox 3"/>
          <p:cNvSpPr txBox="1">
            <a:spLocks noChangeArrowheads="1"/>
          </p:cNvSpPr>
          <p:nvPr/>
        </p:nvSpPr>
        <p:spPr bwMode="auto">
          <a:xfrm>
            <a:off x="7251700" y="2266950"/>
            <a:ext cx="10937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sv-SE" altLang="sv-SE" sz="1600" dirty="0" smtClean="0">
                <a:solidFill>
                  <a:schemeClr val="tx1"/>
                </a:solidFill>
                <a:latin typeface="Calibri" pitchFamily="34" charset="0"/>
                <a:ea typeface="msmincho"/>
              </a:rPr>
              <a:t>MIABIS </a:t>
            </a:r>
            <a:r>
              <a:rPr lang="sv-SE" altLang="sv-SE" sz="1600" dirty="0" err="1">
                <a:solidFill>
                  <a:schemeClr val="tx1"/>
                </a:solidFill>
                <a:latin typeface="Calibri" pitchFamily="34" charset="0"/>
                <a:ea typeface="msmincho"/>
              </a:rPr>
              <a:t>Core</a:t>
            </a:r>
            <a:endParaRPr lang="sv-SE" altLang="sv-SE" sz="1600" dirty="0">
              <a:solidFill>
                <a:schemeClr val="tx1"/>
              </a:solidFill>
              <a:latin typeface="Calibri" pitchFamily="34" charset="0"/>
              <a:ea typeface="msmincho"/>
            </a:endParaRPr>
          </a:p>
        </p:txBody>
      </p:sp>
      <p:sp>
        <p:nvSpPr>
          <p:cNvPr id="12308" name="TextBox 20"/>
          <p:cNvSpPr txBox="1">
            <a:spLocks noChangeArrowheads="1"/>
          </p:cNvSpPr>
          <p:nvPr/>
        </p:nvSpPr>
        <p:spPr bwMode="auto">
          <a:xfrm>
            <a:off x="7250113" y="3906838"/>
            <a:ext cx="10953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sv-SE" altLang="sv-SE" sz="1600">
                <a:solidFill>
                  <a:schemeClr val="tx1"/>
                </a:solidFill>
                <a:latin typeface="Calibri" pitchFamily="34" charset="0"/>
                <a:ea typeface="msmincho"/>
              </a:rPr>
              <a:t>LIMS</a:t>
            </a:r>
          </a:p>
        </p:txBody>
      </p:sp>
      <p:sp>
        <p:nvSpPr>
          <p:cNvPr id="12309" name="Right Brace 1"/>
          <p:cNvSpPr>
            <a:spLocks/>
          </p:cNvSpPr>
          <p:nvPr/>
        </p:nvSpPr>
        <p:spPr bwMode="auto">
          <a:xfrm>
            <a:off x="8050213" y="1335088"/>
            <a:ext cx="360362" cy="3298825"/>
          </a:xfrm>
          <a:prstGeom prst="rightBrace">
            <a:avLst>
              <a:gd name="adj1" fmla="val 8349"/>
              <a:gd name="adj2" fmla="val 50000"/>
            </a:avLst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v-SE" altLang="sv-SE">
              <a:latin typeface="Calibri" pitchFamily="34" charset="0"/>
              <a:cs typeface="Arial" pitchFamily="34" charset="0"/>
            </a:endParaRPr>
          </a:p>
        </p:txBody>
      </p:sp>
      <p:sp>
        <p:nvSpPr>
          <p:cNvPr id="12310" name="TextBox 3"/>
          <p:cNvSpPr txBox="1">
            <a:spLocks noChangeArrowheads="1"/>
          </p:cNvSpPr>
          <p:nvPr/>
        </p:nvSpPr>
        <p:spPr bwMode="auto">
          <a:xfrm rot="-5400000">
            <a:off x="6573044" y="2458244"/>
            <a:ext cx="4013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sv-SE" altLang="sv-SE" sz="1600">
                <a:solidFill>
                  <a:schemeClr val="tx1"/>
                </a:solidFill>
                <a:latin typeface="Calibri" pitchFamily="34" charset="0"/>
                <a:ea typeface="msmincho"/>
              </a:rPr>
              <a:t>MIABIS Core + additional components</a:t>
            </a:r>
          </a:p>
        </p:txBody>
      </p:sp>
    </p:spTree>
    <p:extLst>
      <p:ext uri="{BB962C8B-B14F-4D97-AF65-F5344CB8AC3E}">
        <p14:creationId xmlns:p14="http://schemas.microsoft.com/office/powerpoint/2010/main" val="352084587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noProof="0" smtClean="0"/>
              <a:t>Biobanks (Core)</a:t>
            </a:r>
            <a:endParaRPr lang="en-GB" sz="3200" noProof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1000" y="914400"/>
            <a:ext cx="8382000" cy="4858901"/>
          </a:xfrm>
        </p:spPr>
        <p:txBody>
          <a:bodyPr/>
          <a:lstStyle/>
          <a:p>
            <a:r>
              <a:rPr lang="en-GB" noProof="0" smtClean="0"/>
              <a:t>Definition</a:t>
            </a:r>
            <a:r>
              <a:rPr lang="en-GB" baseline="30000" noProof="0" smtClean="0"/>
              <a:t>1</a:t>
            </a:r>
            <a:r>
              <a:rPr lang="en-GB" noProof="0" smtClean="0"/>
              <a:t>: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GB" noProof="0" smtClean="0"/>
              <a:t>"Collections, repositories and distribution centres of all types of human biological samples, such as blood, tissues, cells or DNA and/or related data such as associated clinical and research data, as well as biomolecular resources, including model- and microorganisms that might contribute to the understanding of the physiology and diseases of humans" (BBMRI-ERIC)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GB" noProof="0" smtClean="0"/>
              <a:t>"An organized collection of human biological material and associated information stored for one or more research purposes" (P3G)</a:t>
            </a:r>
          </a:p>
          <a:p>
            <a:r>
              <a:rPr lang="en-GB" noProof="0" smtClean="0"/>
              <a:t>Defines the organisation: juristic person, contact person</a:t>
            </a:r>
            <a:endParaRPr lang="en-GB" noProof="0"/>
          </a:p>
        </p:txBody>
      </p:sp>
      <p:sp>
        <p:nvSpPr>
          <p:cNvPr id="4" name="Tekstvak 3"/>
          <p:cNvSpPr txBox="1"/>
          <p:nvPr/>
        </p:nvSpPr>
        <p:spPr>
          <a:xfrm>
            <a:off x="482114" y="5984950"/>
            <a:ext cx="8280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aseline="30000" dirty="0" smtClean="0"/>
              <a:t>1</a:t>
            </a:r>
            <a:r>
              <a:rPr lang="nl-NL" dirty="0" smtClean="0"/>
              <a:t>Fransson </a:t>
            </a:r>
            <a:r>
              <a:rPr lang="nl-NL" dirty="0"/>
              <a:t>MN et al. </a:t>
            </a:r>
            <a:r>
              <a:rPr lang="nl-NL" dirty="0" err="1"/>
              <a:t>Toward</a:t>
            </a:r>
            <a:r>
              <a:rPr lang="nl-NL" dirty="0"/>
              <a:t> a common </a:t>
            </a:r>
            <a:r>
              <a:rPr lang="nl-NL" dirty="0" err="1"/>
              <a:t>language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biobanking</a:t>
            </a:r>
            <a:r>
              <a:rPr lang="nl-NL" dirty="0"/>
              <a:t>., </a:t>
            </a:r>
            <a:r>
              <a:rPr lang="nl-NL" dirty="0" err="1"/>
              <a:t>Eur</a:t>
            </a:r>
            <a:r>
              <a:rPr lang="nl-NL" dirty="0"/>
              <a:t> J Hum Genet. 2014 Apr 9. </a:t>
            </a:r>
            <a:r>
              <a:rPr lang="nl-NL" dirty="0" err="1"/>
              <a:t>doi</a:t>
            </a:r>
            <a:r>
              <a:rPr lang="nl-NL" dirty="0"/>
              <a:t>: 10.1038/ejhg.2014.45</a:t>
            </a:r>
          </a:p>
        </p:txBody>
      </p:sp>
    </p:spTree>
    <p:extLst>
      <p:ext uri="{BB962C8B-B14F-4D97-AF65-F5344CB8AC3E}">
        <p14:creationId xmlns:p14="http://schemas.microsoft.com/office/powerpoint/2010/main" val="31991183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noProof="0" smtClean="0"/>
              <a:t>Sample Collections (Core)</a:t>
            </a:r>
            <a:endParaRPr lang="en-GB" sz="3200" noProof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smtClean="0"/>
              <a:t>Definition</a:t>
            </a:r>
            <a:r>
              <a:rPr lang="en-GB" baseline="30000" noProof="0" smtClean="0"/>
              <a:t>1</a:t>
            </a:r>
            <a:r>
              <a:rPr lang="en-GB" noProof="0" smtClean="0"/>
              <a:t>: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GB" noProof="0" smtClean="0"/>
              <a:t>"A collection of samples with at least one common characteristic" (Swedish Association of Local Authorities and Regions)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GB" noProof="0" smtClean="0"/>
              <a:t>"A number of samples collected or gathered together, viewed as a whole" (Oxford English Dictionary)</a:t>
            </a:r>
          </a:p>
          <a:p>
            <a:r>
              <a:rPr lang="en-GB" noProof="0" smtClean="0"/>
              <a:t>Defines common characteristics of a collection</a:t>
            </a:r>
          </a:p>
          <a:p>
            <a:pPr marL="457200" indent="-457200">
              <a:buFont typeface="+mj-lt"/>
              <a:buAutoNum type="arabicPeriod"/>
            </a:pP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707774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noProof="0" smtClean="0"/>
              <a:t>Studies (Core)</a:t>
            </a:r>
            <a:endParaRPr lang="en-GB" sz="3200" noProof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smtClean="0"/>
              <a:t>Definition</a:t>
            </a:r>
            <a:r>
              <a:rPr lang="en-GB" baseline="30000" noProof="0" smtClean="0"/>
              <a:t>1</a:t>
            </a:r>
            <a:r>
              <a:rPr lang="en-GB" noProof="0" smtClean="0"/>
              <a:t>: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GB" noProof="0" smtClean="0"/>
              <a:t>"A detailed examination, analysis or critical inspection of a subject designed to discover facts about it" (NCI)</a:t>
            </a:r>
          </a:p>
          <a:p>
            <a:r>
              <a:rPr lang="en-GB" noProof="0" smtClean="0"/>
              <a:t>Defines common characteristics used in the study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813743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noProof="0" smtClean="0"/>
              <a:t>Additional components (proposal)</a:t>
            </a:r>
            <a:endParaRPr lang="en-GB" sz="3200" noProof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smtClean="0"/>
              <a:t>Participant</a:t>
            </a:r>
          </a:p>
          <a:p>
            <a:pPr lvl="1"/>
            <a:r>
              <a:rPr lang="en-GB" noProof="0" smtClean="0"/>
              <a:t>Donor of the sample</a:t>
            </a:r>
          </a:p>
          <a:p>
            <a:r>
              <a:rPr lang="en-GB" noProof="0" smtClean="0"/>
              <a:t>Sample</a:t>
            </a:r>
          </a:p>
          <a:p>
            <a:pPr lvl="1"/>
            <a:r>
              <a:rPr lang="en-GB" noProof="0" smtClean="0"/>
              <a:t>Sample and the anatomical source of the sample</a:t>
            </a:r>
          </a:p>
          <a:p>
            <a:r>
              <a:rPr lang="en-GB" noProof="0" smtClean="0"/>
              <a:t>Sample Quality</a:t>
            </a:r>
          </a:p>
          <a:p>
            <a:pPr lvl="1"/>
            <a:r>
              <a:rPr lang="en-GB" noProof="0" smtClean="0"/>
              <a:t>Quality parameters of the sample</a:t>
            </a:r>
          </a:p>
          <a:p>
            <a:r>
              <a:rPr lang="en-GB" noProof="0" smtClean="0"/>
              <a:t>Experiment (OMICS)</a:t>
            </a:r>
          </a:p>
          <a:p>
            <a:pPr lvl="1"/>
            <a:r>
              <a:rPr lang="en-GB" noProof="0" smtClean="0"/>
              <a:t>Experiments performed on samples</a:t>
            </a:r>
          </a:p>
          <a:p>
            <a:r>
              <a:rPr lang="en-GB" noProof="0" smtClean="0"/>
              <a:t>Rare Disease</a:t>
            </a:r>
          </a:p>
          <a:p>
            <a:pPr lvl="1"/>
            <a:r>
              <a:rPr lang="en-GB" noProof="0" smtClean="0"/>
              <a:t>Additional properties used in rare disease studies</a:t>
            </a:r>
          </a:p>
          <a:p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8523511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noProof="0" smtClean="0"/>
              <a:t>MIABIS 2.0 diagram (simplified)</a:t>
            </a:r>
            <a:endParaRPr lang="en-GB" sz="3200" noProof="0"/>
          </a:p>
        </p:txBody>
      </p:sp>
      <p:pic>
        <p:nvPicPr>
          <p:cNvPr id="12" name="Tijdelijke aanduiding voor inhoud 11" descr="MIABIS UML simplified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263" r="-2126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691825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GCC">
  <a:themeElements>
    <a:clrScheme name="Custom 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FFF70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Trebuchet MS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B0F0"/>
        </a:solidFill>
        <a:ln>
          <a:noFill/>
        </a:ln>
        <a:effectLst>
          <a:outerShdw blurRad="63500" dist="27940" dir="5400000" algn="ctr" rotWithShape="0">
            <a:srgbClr val="000000">
              <a:alpha val="31999"/>
            </a:srgbClr>
          </a:outerShdw>
        </a:effectLst>
        <a:extLst>
          <a:ext uri="{91240B29-F687-4f45-9708-019B960494DF}">
            <a14:hiddenLine xmlns:a14="http://schemas.microsoft.com/office/drawing/2010/main" w="25400">
              <a:solidFill>
                <a:srgbClr val="000000"/>
              </a:solidFill>
              <a:round/>
              <a:headEnd/>
              <a:tailEnd/>
            </a14:hiddenLine>
          </a:ext>
        </a:extLst>
      </a:spPr>
      <a:bodyPr anchor="ctr"/>
      <a:lstStyle>
        <a:defPPr algn="l">
          <a:defRPr sz="2200" dirty="0" smtClean="0">
            <a:solidFill>
              <a:schemeClr val="lt1"/>
            </a:solidFill>
            <a:latin typeface="+mn-lt"/>
            <a:ea typeface="+mn-ea"/>
            <a:cs typeface="+mn-cs"/>
          </a:defRPr>
        </a:defPPr>
      </a:lstStyle>
    </a:spDef>
    <a:lnDef>
      <a:spPr bwMode="auto">
        <a:solidFill>
          <a:schemeClr val="accent1"/>
        </a:solidFill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none"/>
        </a:ln>
        <a:effectLst/>
      </a:spPr>
      <a:bodyPr/>
      <a:lstStyle/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 Presentation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lank Presentation">
      <a:majorFont>
        <a:latin typeface="Trebuchet MS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B0F0"/>
        </a:solidFill>
        <a:ln>
          <a:noFill/>
        </a:ln>
        <a:effectLst>
          <a:outerShdw blurRad="63500" dist="27940" dir="5400000" algn="ctr" rotWithShape="0">
            <a:srgbClr val="000000">
              <a:alpha val="31999"/>
            </a:srgbClr>
          </a:outerShdw>
        </a:effectLst>
        <a:extLst>
          <a:ext uri="{91240B29-F687-4f45-9708-019B960494DF}">
            <a14:hiddenLine xmlns:a14="http://schemas.microsoft.com/office/drawing/2010/main" w="25400">
              <a:solidFill>
                <a:srgbClr val="000000"/>
              </a:solidFill>
              <a:round/>
              <a:headEnd/>
              <a:tailEnd/>
            </a14:hiddenLine>
          </a:ext>
        </a:extLst>
      </a:spPr>
      <a:bodyPr anchor="ctr"/>
      <a:lstStyle>
        <a:defPPr algn="l">
          <a:defRPr sz="2200" dirty="0" smtClean="0">
            <a:solidFill>
              <a:schemeClr val="lt1"/>
            </a:solidFill>
            <a:latin typeface="+mn-lt"/>
            <a:ea typeface="+mn-ea"/>
            <a:cs typeface="+mn-c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noProof="1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2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GCC.thmx</Template>
  <TotalTime>655</TotalTime>
  <Words>1092</Words>
  <Application>Microsoft Macintosh PowerPoint</Application>
  <PresentationFormat>Diavoorstelling (4:3)</PresentationFormat>
  <Paragraphs>183</Paragraphs>
  <Slides>24</Slides>
  <Notes>13</Notes>
  <HiddenSlides>0</HiddenSlides>
  <MMClips>0</MMClips>
  <ScaleCrop>false</ScaleCrop>
  <HeadingPairs>
    <vt:vector size="4" baseType="variant">
      <vt:variant>
        <vt:lpstr>Thema</vt:lpstr>
      </vt:variant>
      <vt:variant>
        <vt:i4>3</vt:i4>
      </vt:variant>
      <vt:variant>
        <vt:lpstr>Diatitels</vt:lpstr>
      </vt:variant>
      <vt:variant>
        <vt:i4>24</vt:i4>
      </vt:variant>
    </vt:vector>
  </HeadingPairs>
  <TitlesOfParts>
    <vt:vector size="27" baseType="lpstr">
      <vt:lpstr>GCC</vt:lpstr>
      <vt:lpstr>Blank Presentation</vt:lpstr>
      <vt:lpstr>Office Theme</vt:lpstr>
      <vt:lpstr>MIABIS as a modular system</vt:lpstr>
      <vt:lpstr>MIABIS 2.0</vt:lpstr>
      <vt:lpstr>Why use a modular system?</vt:lpstr>
      <vt:lpstr>Biobank Information Data Pyramid </vt:lpstr>
      <vt:lpstr>Biobanks (Core)</vt:lpstr>
      <vt:lpstr>Sample Collections (Core)</vt:lpstr>
      <vt:lpstr>Studies (Core)</vt:lpstr>
      <vt:lpstr>Additional components (proposal)</vt:lpstr>
      <vt:lpstr>MIABIS 2.0 diagram (simplified)</vt:lpstr>
      <vt:lpstr>Use Case Biobank Catalogue</vt:lpstr>
      <vt:lpstr>Use Case Biobank Catalogue</vt:lpstr>
      <vt:lpstr>Use Case Biobank Catalogue</vt:lpstr>
      <vt:lpstr>Use Case Study Catalogue</vt:lpstr>
      <vt:lpstr>Use Case Study Catalogue</vt:lpstr>
      <vt:lpstr>Use Case Study Catalogue</vt:lpstr>
      <vt:lpstr>Use case Sample Request Workflow</vt:lpstr>
      <vt:lpstr>Use case Sample Request Workflow</vt:lpstr>
      <vt:lpstr>Use case Sample Request Workflow</vt:lpstr>
      <vt:lpstr>Use case Biobank Information System</vt:lpstr>
      <vt:lpstr>Use case Biobank information system</vt:lpstr>
      <vt:lpstr>Use case Biobank Information System</vt:lpstr>
      <vt:lpstr>Implementation</vt:lpstr>
      <vt:lpstr>Conclusions</vt:lpstr>
      <vt:lpstr>Acknowledgements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MIABIS as a modular system</dc:title>
  <dc:creator>David van Enckevort</dc:creator>
  <cp:lastModifiedBy>David van Enckevort</cp:lastModifiedBy>
  <cp:revision>26</cp:revision>
  <dcterms:created xsi:type="dcterms:W3CDTF">2015-02-13T07:54:51Z</dcterms:created>
  <dcterms:modified xsi:type="dcterms:W3CDTF">2015-02-19T09:31:15Z</dcterms:modified>
</cp:coreProperties>
</file>