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79" r:id="rId5"/>
    <p:sldId id="267" r:id="rId6"/>
    <p:sldId id="342" r:id="rId7"/>
    <p:sldId id="343" r:id="rId8"/>
    <p:sldId id="344" r:id="rId9"/>
    <p:sldId id="286" r:id="rId10"/>
    <p:sldId id="285" r:id="rId11"/>
    <p:sldId id="298" r:id="rId12"/>
    <p:sldId id="288" r:id="rId13"/>
    <p:sldId id="289" r:id="rId14"/>
    <p:sldId id="290" r:id="rId15"/>
    <p:sldId id="300" r:id="rId16"/>
    <p:sldId id="301" r:id="rId17"/>
    <p:sldId id="302" r:id="rId18"/>
    <p:sldId id="299" r:id="rId19"/>
    <p:sldId id="292" r:id="rId20"/>
    <p:sldId id="339" r:id="rId21"/>
    <p:sldId id="340" r:id="rId22"/>
    <p:sldId id="312" r:id="rId23"/>
    <p:sldId id="293" r:id="rId24"/>
    <p:sldId id="315" r:id="rId25"/>
    <p:sldId id="314" r:id="rId26"/>
    <p:sldId id="313" r:id="rId27"/>
    <p:sldId id="316" r:id="rId28"/>
    <p:sldId id="268" r:id="rId29"/>
    <p:sldId id="330" r:id="rId30"/>
    <p:sldId id="331" r:id="rId31"/>
    <p:sldId id="332" r:id="rId32"/>
    <p:sldId id="333" r:id="rId33"/>
    <p:sldId id="304" r:id="rId34"/>
    <p:sldId id="334" r:id="rId35"/>
    <p:sldId id="335" r:id="rId36"/>
    <p:sldId id="336" r:id="rId37"/>
    <p:sldId id="337" r:id="rId38"/>
    <p:sldId id="338" r:id="rId39"/>
    <p:sldId id="341" r:id="rId40"/>
    <p:sldId id="273" r:id="rId41"/>
    <p:sldId id="270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721EE07-45F0-E047-BF1B-0C4DFCA96CBD}">
          <p14:sldIdLst>
            <p14:sldId id="256"/>
            <p14:sldId id="257"/>
            <p14:sldId id="258"/>
          </p14:sldIdLst>
        </p14:section>
        <p14:section name="MOLGENIS" id="{5F766F14-6444-F049-BC6E-835ED1FB9790}">
          <p14:sldIdLst>
            <p14:sldId id="279"/>
            <p14:sldId id="267"/>
            <p14:sldId id="342"/>
            <p14:sldId id="343"/>
            <p14:sldId id="344"/>
            <p14:sldId id="286"/>
            <p14:sldId id="285"/>
            <p14:sldId id="298"/>
            <p14:sldId id="288"/>
            <p14:sldId id="289"/>
            <p14:sldId id="290"/>
            <p14:sldId id="300"/>
            <p14:sldId id="301"/>
            <p14:sldId id="302"/>
            <p14:sldId id="299"/>
            <p14:sldId id="292"/>
            <p14:sldId id="339"/>
            <p14:sldId id="340"/>
            <p14:sldId id="312"/>
            <p14:sldId id="293"/>
            <p14:sldId id="315"/>
            <p14:sldId id="314"/>
            <p14:sldId id="313"/>
            <p14:sldId id="316"/>
          </p14:sldIdLst>
        </p14:section>
        <p14:section name="FAIR Principles" id="{6E381293-A5AE-C342-B58C-75C1297ACFEF}">
          <p14:sldIdLst>
            <p14:sldId id="268"/>
            <p14:sldId id="330"/>
            <p14:sldId id="331"/>
            <p14:sldId id="332"/>
            <p14:sldId id="333"/>
            <p14:sldId id="304"/>
          </p14:sldIdLst>
        </p14:section>
        <p14:section name="Make your data FAIR" id="{7F6F9070-A099-0C4C-980F-946ABF48E626}">
          <p14:sldIdLst>
            <p14:sldId id="334"/>
            <p14:sldId id="335"/>
            <p14:sldId id="336"/>
            <p14:sldId id="337"/>
            <p14:sldId id="338"/>
            <p14:sldId id="341"/>
          </p14:sldIdLst>
        </p14:section>
        <p14:section name="Closing" id="{16203972-56FF-654C-947D-E58C91CF9E20}">
          <p14:sldIdLst>
            <p14:sldId id="273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74"/>
  </p:normalViewPr>
  <p:slideViewPr>
    <p:cSldViewPr snapToGrid="0" snapToObjects="1">
      <p:cViewPr>
        <p:scale>
          <a:sx n="118" d="100"/>
          <a:sy n="118" d="100"/>
        </p:scale>
        <p:origin x="1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C698-5C75-2A43-96E7-A48710D5CE70}" type="datetimeFigureOut">
              <a:rPr lang="en-GB" smtClean="0"/>
              <a:t>21/05/2017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51F84-619E-BC47-A1F1-0647A9DDB48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7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6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5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652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59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22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44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195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197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7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2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06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06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3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36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9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62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00" y="528001"/>
            <a:ext cx="10464000" cy="82073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533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00" y="1621826"/>
            <a:ext cx="10368000" cy="4205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x-none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571200"/>
            <a:ext cx="10656000" cy="49392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buFont typeface="Arial"/>
              <a:buChar char="•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63600" y="3909484"/>
            <a:ext cx="104648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i="0">
                <a:solidFill>
                  <a:schemeClr val="bg1"/>
                </a:solidFill>
                <a:latin typeface="Verdana"/>
                <a:ea typeface="Geneva" charset="-128"/>
                <a:cs typeface="Verdan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  <a:ea typeface="Geneva" charset="-128"/>
                <a:cs typeface="Geneva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48" charset="0"/>
              </a:defRPr>
            </a:lvl9pPr>
          </a:lstStyle>
          <a:p>
            <a:pPr>
              <a:defRPr/>
            </a:pPr>
            <a:r>
              <a:rPr lang="nl-NL" sz="4000" dirty="0" err="1" smtClean="0"/>
              <a:t>www.umcg.nl</a:t>
            </a:r>
            <a:endParaRPr lang="x-none" sz="400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864000" y="4637603"/>
            <a:ext cx="10464000" cy="615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223A75"/>
                </a:solidFill>
                <a:latin typeface="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80000" y="1612900"/>
            <a:ext cx="11232000" cy="45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28600" algn="l" rtl="0">
              <a:lnSpc>
                <a:spcPct val="114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95580" algn="l" rtl="0">
              <a:lnSpc>
                <a:spcPct val="114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142875" algn="l" rtl="0">
              <a:lnSpc>
                <a:spcPct val="114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52400" algn="l" rtl="0">
              <a:lnSpc>
                <a:spcPct val="114000"/>
              </a:lnSpc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162560" algn="l" rtl="0">
              <a:lnSpc>
                <a:spcPct val="114000"/>
              </a:lnSpc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24365" y="188650"/>
            <a:ext cx="113476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2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6668" y="2"/>
            <a:ext cx="1785200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11750" t="-4744" r="7707"/>
          <a:stretch/>
        </p:blipFill>
        <p:spPr>
          <a:xfrm>
            <a:off x="11121200" y="6440099"/>
            <a:ext cx="1070800" cy="41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67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RB log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4855" y="6239421"/>
            <a:ext cx="1923600" cy="4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917311" y="6505278"/>
            <a:ext cx="345200" cy="267899"/>
          </a:xfrm>
          <a:prstGeom prst="rect">
            <a:avLst/>
          </a:prstGeom>
          <a:noFill/>
          <a:ln>
            <a:noFill/>
          </a:ln>
        </p:spPr>
        <p:txBody>
          <a:bodyPr lIns="32750" tIns="32750" rIns="32750" bIns="3275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>
                <a:buClr>
                  <a:srgbClr val="000000"/>
                </a:buClr>
                <a:buSzPct val="25000"/>
              </a:pPr>
              <a:t>‹nr.›</a:t>
            </a:fld>
            <a:endParaRPr lang="en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19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3733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8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1524000"/>
            <a:ext cx="10656000" cy="3984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buFont typeface="Arial"/>
              <a:buChar char="•"/>
              <a:defRPr sz="13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1524000"/>
            <a:ext cx="10656000" cy="3984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buFont typeface="Arial"/>
              <a:buChar char="•"/>
              <a:defRPr sz="13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Clr>
                <a:srgbClr val="FF7D00"/>
              </a:buClr>
              <a:defRPr sz="3733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8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2256000"/>
            <a:ext cx="10656000" cy="32544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8000" y="1375410"/>
            <a:ext cx="10656000" cy="88059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Clr>
                <a:srgbClr val="FF7D00"/>
              </a:buClr>
              <a:buNone/>
              <a:defRPr sz="3200">
                <a:solidFill>
                  <a:srgbClr val="003183"/>
                </a:solidFill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x-none" dirty="0"/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2256000"/>
            <a:ext cx="10656000" cy="32544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68000" y="1375410"/>
            <a:ext cx="10656000" cy="88059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buClr>
                <a:srgbClr val="FF7D00"/>
              </a:buClr>
              <a:buNone/>
              <a:defRPr sz="3200">
                <a:solidFill>
                  <a:srgbClr val="003183"/>
                </a:solidFill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x-none" dirty="0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Clr>
                <a:srgbClr val="FF7D00"/>
              </a:buClr>
              <a:defRPr sz="3733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8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1524000"/>
            <a:ext cx="5088000" cy="3984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9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6336000" y="1524000"/>
            <a:ext cx="5088000" cy="3984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dia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olommen met kolom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Clr>
                <a:srgbClr val="FF7D00"/>
              </a:buClr>
              <a:defRPr sz="3733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12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768000" y="2140800"/>
            <a:ext cx="5088000" cy="3369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8000" y="1237984"/>
            <a:ext cx="5088000" cy="90397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FF7D00"/>
              </a:buClr>
              <a:buNone/>
              <a:defRPr sz="3200" b="0">
                <a:solidFill>
                  <a:srgbClr val="003183"/>
                </a:solidFill>
                <a:latin typeface="Verdana"/>
                <a:cs typeface="Verdana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6336000" y="2138400"/>
            <a:ext cx="5088000" cy="33696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F7D00"/>
              </a:buClr>
              <a:defRPr sz="2933">
                <a:solidFill>
                  <a:srgbClr val="003183"/>
                </a:solidFill>
                <a:latin typeface="Verdana"/>
                <a:cs typeface="Verdana"/>
              </a:defRPr>
            </a:lvl1pPr>
            <a:lvl2pPr>
              <a:buClr>
                <a:srgbClr val="FF7D00"/>
              </a:buClr>
              <a:buSzPct val="60000"/>
              <a:buFont typeface="Lucida Grande"/>
              <a:buChar char="─"/>
              <a:defRPr sz="2400">
                <a:solidFill>
                  <a:srgbClr val="003183"/>
                </a:solidFill>
                <a:latin typeface="Verdana"/>
                <a:cs typeface="Verdana"/>
              </a:defRPr>
            </a:lvl2pPr>
            <a:lvl3pPr>
              <a:buClr>
                <a:srgbClr val="FF7D00"/>
              </a:buClr>
              <a:buSzPct val="90000"/>
              <a:defRPr sz="1867">
                <a:solidFill>
                  <a:srgbClr val="003183"/>
                </a:solidFill>
                <a:latin typeface="Verdana"/>
                <a:cs typeface="Verdana"/>
              </a:defRPr>
            </a:lvl3pPr>
            <a:lvl4pPr>
              <a:buClr>
                <a:srgbClr val="FF7D00"/>
              </a:buClr>
              <a:buSzPct val="70000"/>
              <a:buFont typeface="Lucida Grande"/>
              <a:buChar char="─"/>
              <a:defRPr sz="1333">
                <a:solidFill>
                  <a:srgbClr val="003183"/>
                </a:solidFill>
                <a:latin typeface="Verdana"/>
                <a:cs typeface="Verdana"/>
              </a:defRPr>
            </a:lvl4pPr>
            <a:lvl5pPr>
              <a:buClr>
                <a:schemeClr val="accent1"/>
              </a:buClr>
              <a:defRPr sz="2933">
                <a:latin typeface="Verdana"/>
                <a:cs typeface="Verdana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6336000" y="1237984"/>
            <a:ext cx="5088000" cy="90156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FF7D00"/>
              </a:buClr>
              <a:buNone/>
              <a:defRPr sz="3200" b="0">
                <a:solidFill>
                  <a:srgbClr val="003183"/>
                </a:solidFill>
                <a:latin typeface="Verdana"/>
                <a:cs typeface="Verdana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733" b="1">
                <a:solidFill>
                  <a:srgbClr val="003183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Titelstijl van model bewerken</a:t>
            </a:r>
            <a:endParaRPr lang="x-non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1" y="6625168"/>
            <a:ext cx="768351" cy="232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5000"/>
              </a:lnSpc>
              <a:defRPr sz="1200" b="1" baseline="0">
                <a:solidFill>
                  <a:schemeClr val="bg1"/>
                </a:solidFill>
                <a:latin typeface="Verdana" charset="0"/>
                <a:cs typeface="Verdana" charset="0"/>
              </a:defRPr>
            </a:lvl1pPr>
          </a:lstStyle>
          <a:p>
            <a:fld id="{849C025D-86C4-7842-B0BA-C1B119F2D051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768351" y="6625168"/>
            <a:ext cx="7251700" cy="232833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Verdana"/>
                <a:ea typeface="Geneva" charset="0"/>
                <a:cs typeface="Verdana"/>
              </a:defRPr>
            </a:lvl1pPr>
          </a:lstStyle>
          <a:p>
            <a:endParaRPr lang="en-GB"/>
          </a:p>
        </p:txBody>
      </p:sp>
      <p:pic>
        <p:nvPicPr>
          <p:cNvPr id="1028" name="Afbeelding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3" y="5742517"/>
            <a:ext cx="2956984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9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ＭＳ Ｐゴシック" charset="0"/>
          <a:cs typeface="Geneva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  <a:ea typeface="ＭＳ Ｐゴシック" charset="0"/>
          <a:cs typeface="Geneva" charset="-128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4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ＭＳ Ｐゴシック" charset="0"/>
          <a:cs typeface="Geneva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ZNXdaGIl4" TargetMode="External"/><Relationship Id="rId4" Type="http://schemas.openxmlformats.org/officeDocument/2006/relationships/hyperlink" Target="https://www.youtube.com/watch?v=Gc1VKRCmTW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36/amiajnl-2013-002577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MOLGENIS &amp; FAIR DATA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David van Enckevort</a:t>
            </a:r>
          </a:p>
          <a:p>
            <a:r>
              <a:rPr lang="en-GB" smtClean="0"/>
              <a:t>david.van.enckevort@umcg.nl</a:t>
            </a: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2845942" y="5845997"/>
            <a:ext cx="564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C0830"/>
                </a:solidFill>
                <a:latin typeface="Times New Roman" charset="0"/>
                <a:ea typeface="Times New Roman" charset="0"/>
                <a:cs typeface="Times New Roman" charset="0"/>
              </a:rPr>
              <a:t>Montréal, 23 May 2017</a:t>
            </a:r>
            <a:endParaRPr lang="en-GB" sz="3600" b="1" dirty="0">
              <a:solidFill>
                <a:srgbClr val="DC083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dirty="0" smtClean="0"/>
              <a:t>C</a:t>
            </a:r>
            <a:r>
              <a:rPr lang="en" dirty="0" smtClean="0"/>
              <a:t>ode data</a:t>
            </a:r>
            <a:r>
              <a:rPr lang="nl-NL" dirty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 common standard</a:t>
            </a:r>
            <a:endParaRPr lang="en" dirty="0"/>
          </a:p>
          <a:p>
            <a:pPr algn="ctr"/>
            <a:r>
              <a:rPr lang="en" sz="2000" i="1" dirty="0"/>
              <a:t>Identifiers, ontologies, codes</a:t>
            </a:r>
          </a:p>
        </p:txBody>
      </p:sp>
      <p:graphicFrame>
        <p:nvGraphicFramePr>
          <p:cNvPr id="477" name="Shape 477"/>
          <p:cNvGraphicFramePr/>
          <p:nvPr>
            <p:extLst>
              <p:ext uri="{D42A27DB-BD31-4B8C-83A1-F6EECF244321}">
                <p14:modId xmlns:p14="http://schemas.microsoft.com/office/powerpoint/2010/main" val="1154980430"/>
              </p:ext>
            </p:extLst>
          </p:nvPr>
        </p:nvGraphicFramePr>
        <p:xfrm>
          <a:off x="2734288" y="1581822"/>
          <a:ext cx="6723425" cy="3691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68975"/>
                <a:gridCol w="1661075"/>
                <a:gridCol w="1502875"/>
                <a:gridCol w="949200"/>
                <a:gridCol w="1641300"/>
              </a:tblGrid>
              <a:tr h="3153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8000" y="601722"/>
            <a:ext cx="10656000" cy="666786"/>
          </a:xfrm>
        </p:spPr>
        <p:txBody>
          <a:bodyPr/>
          <a:lstStyle/>
          <a:p>
            <a:pPr algn="ctr"/>
            <a:r>
              <a:rPr lang="en" smtClean="0"/>
              <a:t>SORTA</a:t>
            </a:r>
            <a:endParaRPr lang="en-GB" dirty="0"/>
          </a:p>
        </p:txBody>
      </p:sp>
      <p:grpSp>
        <p:nvGrpSpPr>
          <p:cNvPr id="6" name="Groeperen 5"/>
          <p:cNvGrpSpPr/>
          <p:nvPr/>
        </p:nvGrpSpPr>
        <p:grpSpPr>
          <a:xfrm>
            <a:off x="1766580" y="1407318"/>
            <a:ext cx="8658841" cy="3691930"/>
            <a:chOff x="2465333" y="1509792"/>
            <a:chExt cx="8863361" cy="4160094"/>
          </a:xfrm>
        </p:grpSpPr>
        <p:graphicFrame>
          <p:nvGraphicFramePr>
            <p:cNvPr id="7" name="Shape 484"/>
            <p:cNvGraphicFramePr/>
            <p:nvPr>
              <p:extLst>
                <p:ext uri="{D42A27DB-BD31-4B8C-83A1-F6EECF244321}">
                  <p14:modId xmlns:p14="http://schemas.microsoft.com/office/powerpoint/2010/main" val="297365023"/>
                </p:ext>
              </p:extLst>
            </p:nvPr>
          </p:nvGraphicFramePr>
          <p:xfrm>
            <a:off x="2465333" y="1509792"/>
            <a:ext cx="6882231" cy="4160094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968975"/>
                  <a:gridCol w="1661075"/>
                  <a:gridCol w="1502875"/>
                  <a:gridCol w="949200"/>
                  <a:gridCol w="1641300"/>
                </a:tblGrid>
                <a:tr h="315325"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9" name="Shape 486"/>
            <p:cNvSpPr/>
            <p:nvPr/>
          </p:nvSpPr>
          <p:spPr>
            <a:xfrm>
              <a:off x="10033294" y="1840522"/>
              <a:ext cx="1295400" cy="1575781"/>
            </a:xfrm>
            <a:prstGeom prst="wedgeRectCallout">
              <a:avLst>
                <a:gd name="adj1" fmla="val -84922"/>
                <a:gd name="adj2" fmla="val -2036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>
                  <a:solidFill>
                    <a:srgbClr val="FFFFFF"/>
                  </a:solidFill>
                </a:rPr>
                <a:t>SORTA</a:t>
              </a:r>
            </a:p>
            <a:p>
              <a:pPr algn="ctr"/>
              <a:r>
                <a:rPr lang="en" sz="1600" i="1" dirty="0">
                  <a:solidFill>
                    <a:srgbClr val="FFFFFF"/>
                  </a:solidFill>
                </a:rPr>
                <a:t>Make data values interoperable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3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sz="3200" dirty="0" smtClean="0"/>
              <a:t>SORTA Workflow</a:t>
            </a:r>
            <a:endParaRPr lang="en" sz="3200" dirty="0"/>
          </a:p>
        </p:txBody>
      </p:sp>
      <p:grpSp>
        <p:nvGrpSpPr>
          <p:cNvPr id="500" name="Shape 500"/>
          <p:cNvGrpSpPr/>
          <p:nvPr/>
        </p:nvGrpSpPr>
        <p:grpSpPr>
          <a:xfrm>
            <a:off x="2241882" y="1426333"/>
            <a:ext cx="3240777" cy="1080811"/>
            <a:chOff x="1661323" y="825958"/>
            <a:chExt cx="3176876" cy="1218195"/>
          </a:xfrm>
        </p:grpSpPr>
        <p:sp>
          <p:nvSpPr>
            <p:cNvPr id="501" name="Shape 501"/>
            <p:cNvSpPr/>
            <p:nvPr/>
          </p:nvSpPr>
          <p:spPr>
            <a:xfrm>
              <a:off x="1661323" y="867254"/>
              <a:ext cx="3176700" cy="1176900"/>
            </a:xfrm>
            <a:prstGeom prst="rect">
              <a:avLst/>
            </a:prstGeom>
            <a:gradFill>
              <a:gsLst>
                <a:gs pos="0">
                  <a:srgbClr val="3E7FCD">
                    <a:alpha val="40000"/>
                  </a:srgbClr>
                </a:gs>
                <a:gs pos="100000">
                  <a:srgbClr val="96C0FF">
                    <a:alpha val="40000"/>
                  </a:srgbClr>
                </a:gs>
              </a:gsLst>
              <a:lin ang="16200038" scaled="0"/>
            </a:gradFill>
            <a:ln w="9525" cap="flat" cmpd="sng">
              <a:solidFill>
                <a:srgbClr val="558E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Shape 5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0350" y="1271403"/>
              <a:ext cx="694500" cy="694499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03" name="Shape 5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15991" y="1271403"/>
              <a:ext cx="694499" cy="694499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504" name="Shape 5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65453" y="1271403"/>
              <a:ext cx="694500" cy="69449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05" name="Shape 505"/>
            <p:cNvSpPr txBox="1"/>
            <p:nvPr/>
          </p:nvSpPr>
          <p:spPr>
            <a:xfrm>
              <a:off x="1728400" y="825958"/>
              <a:ext cx="31098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b="1">
                  <a:latin typeface="Calibri"/>
                  <a:ea typeface="Calibri"/>
                  <a:cs typeface="Calibri"/>
                  <a:sym typeface="Calibri"/>
                </a:rPr>
                <a:t>Upload data  using Excel</a:t>
              </a:r>
            </a:p>
          </p:txBody>
        </p:sp>
      </p:grpSp>
      <p:grpSp>
        <p:nvGrpSpPr>
          <p:cNvPr id="2" name="Groeperen 1"/>
          <p:cNvGrpSpPr/>
          <p:nvPr/>
        </p:nvGrpSpPr>
        <p:grpSpPr>
          <a:xfrm>
            <a:off x="5482478" y="1421850"/>
            <a:ext cx="3781345" cy="1080811"/>
            <a:chOff x="5482478" y="1421850"/>
            <a:chExt cx="3781345" cy="1080811"/>
          </a:xfrm>
        </p:grpSpPr>
        <p:grpSp>
          <p:nvGrpSpPr>
            <p:cNvPr id="506" name="Shape 506"/>
            <p:cNvGrpSpPr/>
            <p:nvPr/>
          </p:nvGrpSpPr>
          <p:grpSpPr>
            <a:xfrm>
              <a:off x="5972859" y="1421850"/>
              <a:ext cx="3290964" cy="1080811"/>
              <a:chOff x="1661323" y="825958"/>
              <a:chExt cx="3176876" cy="1218195"/>
            </a:xfrm>
          </p:grpSpPr>
          <p:sp>
            <p:nvSpPr>
              <p:cNvPr id="507" name="Shape 507"/>
              <p:cNvSpPr/>
              <p:nvPr/>
            </p:nvSpPr>
            <p:spPr>
              <a:xfrm>
                <a:off x="1661323" y="867254"/>
                <a:ext cx="3176700" cy="1176900"/>
              </a:xfrm>
              <a:prstGeom prst="rect">
                <a:avLst/>
              </a:prstGeom>
              <a:gradFill>
                <a:gsLst>
                  <a:gs pos="0">
                    <a:srgbClr val="3E7FCD">
                      <a:alpha val="40000"/>
                    </a:srgbClr>
                  </a:gs>
                  <a:gs pos="100000">
                    <a:srgbClr val="96C0FF">
                      <a:alpha val="40000"/>
                    </a:srgbClr>
                  </a:gs>
                </a:gsLst>
                <a:lin ang="16200038" scaled="0"/>
              </a:gradFill>
              <a:ln w="9525" cap="flat" cmpd="sng">
                <a:solidFill>
                  <a:srgbClr val="558ED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Shape 508"/>
              <p:cNvSpPr txBox="1"/>
              <p:nvPr/>
            </p:nvSpPr>
            <p:spPr>
              <a:xfrm>
                <a:off x="1728400" y="825958"/>
                <a:ext cx="3109800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" sz="1600" b="1">
                    <a:latin typeface="Calibri"/>
                    <a:ea typeface="Calibri"/>
                    <a:cs typeface="Calibri"/>
                    <a:sym typeface="Calibri"/>
                  </a:rPr>
                  <a:t>SORTA shortlists candidate codes</a:t>
                </a:r>
              </a:p>
            </p:txBody>
          </p:sp>
        </p:grpSp>
        <p:cxnSp>
          <p:nvCxnSpPr>
            <p:cNvPr id="509" name="Shape 509"/>
            <p:cNvCxnSpPr>
              <a:stCxn id="501" idx="3"/>
              <a:endCxn id="507" idx="1"/>
            </p:cNvCxnSpPr>
            <p:nvPr/>
          </p:nvCxnSpPr>
          <p:spPr>
            <a:xfrm rot="10800000" flipH="1">
              <a:off x="5482478" y="1980575"/>
              <a:ext cx="490577" cy="4483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510" name="Shape 510"/>
            <p:cNvSpPr/>
            <p:nvPr/>
          </p:nvSpPr>
          <p:spPr>
            <a:xfrm>
              <a:off x="6357457" y="1826828"/>
              <a:ext cx="1138702" cy="540371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1200" b="1"/>
                <a:t>Lexical matching</a:t>
              </a:r>
            </a:p>
          </p:txBody>
        </p:sp>
        <p:sp>
          <p:nvSpPr>
            <p:cNvPr id="511" name="Shape 511"/>
            <p:cNvSpPr/>
            <p:nvPr/>
          </p:nvSpPr>
          <p:spPr>
            <a:xfrm>
              <a:off x="7862170" y="1826828"/>
              <a:ext cx="1138702" cy="540371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1200" b="1"/>
                <a:t>Semantic matching</a:t>
              </a:r>
            </a:p>
          </p:txBody>
        </p:sp>
      </p:grpSp>
      <p:grpSp>
        <p:nvGrpSpPr>
          <p:cNvPr id="4" name="Groeperen 3"/>
          <p:cNvGrpSpPr/>
          <p:nvPr/>
        </p:nvGrpSpPr>
        <p:grpSpPr>
          <a:xfrm>
            <a:off x="2186623" y="2502661"/>
            <a:ext cx="6975280" cy="3090006"/>
            <a:chOff x="2186623" y="2502661"/>
            <a:chExt cx="6975280" cy="3090006"/>
          </a:xfrm>
        </p:grpSpPr>
        <p:sp>
          <p:nvSpPr>
            <p:cNvPr id="512" name="Shape 512"/>
            <p:cNvSpPr txBox="1"/>
            <p:nvPr/>
          </p:nvSpPr>
          <p:spPr>
            <a:xfrm>
              <a:off x="4105715" y="3018874"/>
              <a:ext cx="3172420" cy="2994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/>
            </a:p>
          </p:txBody>
        </p:sp>
        <p:sp>
          <p:nvSpPr>
            <p:cNvPr id="513" name="Shape 513"/>
            <p:cNvSpPr txBox="1"/>
            <p:nvPr/>
          </p:nvSpPr>
          <p:spPr>
            <a:xfrm>
              <a:off x="4355721" y="3432638"/>
              <a:ext cx="4806182" cy="2994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" b="1">
                  <a:latin typeface="Calibri"/>
                  <a:ea typeface="Calibri"/>
                  <a:cs typeface="Calibri"/>
                  <a:sym typeface="Calibri"/>
                </a:rPr>
                <a:t>Human expert decides (and so trains SORTA) </a:t>
              </a:r>
            </a:p>
          </p:txBody>
        </p:sp>
        <p:pic>
          <p:nvPicPr>
            <p:cNvPr id="518" name="Shape 518"/>
            <p:cNvPicPr preferRelativeResize="0"/>
            <p:nvPr/>
          </p:nvPicPr>
          <p:blipFill rotWithShape="1">
            <a:blip r:embed="rId4">
              <a:alphaModFix/>
            </a:blip>
            <a:srcRect t="36244"/>
            <a:stretch/>
          </p:blipFill>
          <p:spPr>
            <a:xfrm>
              <a:off x="4355721" y="3703049"/>
              <a:ext cx="4806182" cy="18896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eperen 2"/>
            <p:cNvGrpSpPr/>
            <p:nvPr/>
          </p:nvGrpSpPr>
          <p:grpSpPr>
            <a:xfrm>
              <a:off x="2186623" y="2502661"/>
              <a:ext cx="6975267" cy="3004782"/>
              <a:chOff x="2186623" y="2502661"/>
              <a:chExt cx="6975267" cy="3004782"/>
            </a:xfrm>
          </p:grpSpPr>
          <p:sp>
            <p:nvSpPr>
              <p:cNvPr id="499" name="Shape 499"/>
              <p:cNvSpPr/>
              <p:nvPr/>
            </p:nvSpPr>
            <p:spPr>
              <a:xfrm>
                <a:off x="4355708" y="3459603"/>
                <a:ext cx="4806182" cy="2039001"/>
              </a:xfrm>
              <a:prstGeom prst="rect">
                <a:avLst/>
              </a:prstGeom>
              <a:gradFill>
                <a:gsLst>
                  <a:gs pos="0">
                    <a:srgbClr val="3E7FCD">
                      <a:alpha val="40000"/>
                    </a:srgbClr>
                  </a:gs>
                  <a:gs pos="100000">
                    <a:srgbClr val="96C0FF">
                      <a:alpha val="40000"/>
                    </a:srgbClr>
                  </a:gs>
                </a:gsLst>
                <a:lin ang="16200038" scaled="0"/>
              </a:gradFill>
              <a:ln w="9525" cap="flat" cmpd="sng">
                <a:solidFill>
                  <a:srgbClr val="558ED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4" name="Shape 514"/>
              <p:cNvCxnSpPr>
                <a:stCxn id="507" idx="2"/>
                <a:endCxn id="499" idx="0"/>
              </p:cNvCxnSpPr>
              <p:nvPr/>
            </p:nvCxnSpPr>
            <p:spPr>
              <a:xfrm rot="5400000">
                <a:off x="6710025" y="2551415"/>
                <a:ext cx="956977" cy="859471"/>
              </a:xfrm>
              <a:prstGeom prst="bentConnector3">
                <a:avLst>
                  <a:gd name="adj1" fmla="val 49998"/>
                </a:avLst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grpSp>
            <p:nvGrpSpPr>
              <p:cNvPr id="515" name="Shape 515"/>
              <p:cNvGrpSpPr/>
              <p:nvPr/>
            </p:nvGrpSpPr>
            <p:grpSpPr>
              <a:xfrm>
                <a:off x="2186623" y="3468395"/>
                <a:ext cx="1721778" cy="2039048"/>
                <a:chOff x="1661323" y="825957"/>
                <a:chExt cx="3176875" cy="1218300"/>
              </a:xfrm>
            </p:grpSpPr>
            <p:sp>
              <p:nvSpPr>
                <p:cNvPr id="516" name="Shape 516"/>
                <p:cNvSpPr/>
                <p:nvPr/>
              </p:nvSpPr>
              <p:spPr>
                <a:xfrm>
                  <a:off x="1661323" y="867254"/>
                  <a:ext cx="3176700" cy="1176900"/>
                </a:xfrm>
                <a:prstGeom prst="rect">
                  <a:avLst/>
                </a:prstGeom>
                <a:gradFill>
                  <a:gsLst>
                    <a:gs pos="0">
                      <a:srgbClr val="3E7FCD">
                        <a:alpha val="40000"/>
                      </a:srgbClr>
                    </a:gs>
                    <a:gs pos="100000">
                      <a:srgbClr val="96C0FF">
                        <a:alpha val="40000"/>
                      </a:srgbClr>
                    </a:gs>
                  </a:gsLst>
                  <a:lin ang="16200038" scaled="0"/>
                </a:gradFill>
                <a:ln w="9525" cap="flat" cmpd="sng">
                  <a:solidFill>
                    <a:srgbClr val="558ED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</a:pPr>
                  <a:endPara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Shape 517"/>
                <p:cNvSpPr txBox="1"/>
                <p:nvPr/>
              </p:nvSpPr>
              <p:spPr>
                <a:xfrm>
                  <a:off x="1728398" y="825957"/>
                  <a:ext cx="3109800" cy="121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</a:pPr>
                  <a:endParaRPr b="1"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</a:pPr>
                  <a:r>
                    <a:rPr lang="en" b="1">
                      <a:latin typeface="Calibri"/>
                      <a:ea typeface="Calibri"/>
                      <a:cs typeface="Calibri"/>
                      <a:sym typeface="Calibri"/>
                    </a:rPr>
                    <a:t>SORTA automatically recodes when high matching score (e.g. 80%)</a:t>
                  </a:r>
                </a:p>
              </p:txBody>
            </p:sp>
          </p:grpSp>
          <p:cxnSp>
            <p:nvCxnSpPr>
              <p:cNvPr id="519" name="Shape 519"/>
              <p:cNvCxnSpPr>
                <a:stCxn id="507" idx="2"/>
                <a:endCxn id="517" idx="0"/>
              </p:cNvCxnSpPr>
              <p:nvPr/>
            </p:nvCxnSpPr>
            <p:spPr>
              <a:xfrm rot="5400000">
                <a:off x="4859154" y="709189"/>
                <a:ext cx="965623" cy="4552568"/>
              </a:xfrm>
              <a:prstGeom prst="bentConnector3">
                <a:avLst>
                  <a:gd name="adj1" fmla="val 50006"/>
                </a:avLst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520" name="Shape 520"/>
              <p:cNvSpPr txBox="1"/>
              <p:nvPr/>
            </p:nvSpPr>
            <p:spPr>
              <a:xfrm>
                <a:off x="3508232" y="2613308"/>
                <a:ext cx="4806182" cy="2994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" b="1">
                    <a:latin typeface="Calibri"/>
                    <a:ea typeface="Calibri"/>
                    <a:cs typeface="Calibri"/>
                    <a:sym typeface="Calibri"/>
                  </a:rPr>
                  <a:t>Use n-gram matching treshold (e.g 80%)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sz="3600" dirty="0" smtClean="0"/>
              <a:t>Expert </a:t>
            </a:r>
            <a:r>
              <a:rPr lang="nl-NL" sz="3600" dirty="0" err="1" smtClean="0"/>
              <a:t>curation</a:t>
            </a:r>
            <a:r>
              <a:rPr lang="nl-NL" sz="3600" dirty="0"/>
              <a:t> </a:t>
            </a:r>
            <a:r>
              <a:rPr lang="nl-NL" sz="3600" dirty="0" smtClean="0"/>
              <a:t>of </a:t>
            </a:r>
            <a:r>
              <a:rPr lang="nl-NL" sz="3600" dirty="0" err="1" smtClean="0"/>
              <a:t>the</a:t>
            </a:r>
            <a:r>
              <a:rPr lang="nl-NL" sz="3600" dirty="0" smtClean="0"/>
              <a:t> matches</a:t>
            </a:r>
            <a:endParaRPr lang="en" sz="3600" dirty="0"/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 l="22921" r="23842" b="65867"/>
          <a:stretch/>
        </p:blipFill>
        <p:spPr>
          <a:xfrm>
            <a:off x="2844800" y="1836691"/>
            <a:ext cx="6502400" cy="266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7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sz="4000" dirty="0"/>
              <a:t>Expert </a:t>
            </a:r>
            <a:r>
              <a:rPr lang="nl-NL" sz="4000" dirty="0" err="1"/>
              <a:t>curation</a:t>
            </a:r>
            <a:r>
              <a:rPr lang="nl-NL" sz="4000" dirty="0"/>
              <a:t> of </a:t>
            </a:r>
            <a:r>
              <a:rPr lang="nl-NL" sz="4000" dirty="0" err="1"/>
              <a:t>the</a:t>
            </a:r>
            <a:r>
              <a:rPr lang="nl-NL" sz="4000" dirty="0"/>
              <a:t> matches</a:t>
            </a:r>
            <a:endParaRPr lang="en" sz="2000" i="1" dirty="0"/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t="17720"/>
          <a:stretch/>
        </p:blipFill>
        <p:spPr>
          <a:xfrm>
            <a:off x="903111" y="1237985"/>
            <a:ext cx="10385778" cy="42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ige toelichting 1"/>
          <p:cNvSpPr/>
          <p:nvPr/>
        </p:nvSpPr>
        <p:spPr>
          <a:xfrm>
            <a:off x="1027289" y="3352055"/>
            <a:ext cx="2709333" cy="914400"/>
          </a:xfrm>
          <a:prstGeom prst="wedgeRectCallout">
            <a:avLst>
              <a:gd name="adj1" fmla="val -30833"/>
              <a:gd name="adj2" fmla="val -8317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Original text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07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sz="4000" dirty="0"/>
              <a:t>Expert </a:t>
            </a:r>
            <a:r>
              <a:rPr lang="nl-NL" sz="4000" dirty="0" err="1"/>
              <a:t>curation</a:t>
            </a:r>
            <a:r>
              <a:rPr lang="nl-NL" sz="4000" dirty="0"/>
              <a:t> of </a:t>
            </a:r>
            <a:r>
              <a:rPr lang="nl-NL" sz="4000" dirty="0" err="1"/>
              <a:t>the</a:t>
            </a:r>
            <a:r>
              <a:rPr lang="nl-NL" sz="4000" dirty="0"/>
              <a:t> matches</a:t>
            </a:r>
            <a:endParaRPr lang="en" sz="2000" i="1" dirty="0"/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t="17720"/>
          <a:stretch/>
        </p:blipFill>
        <p:spPr>
          <a:xfrm>
            <a:off x="903111" y="1237985"/>
            <a:ext cx="10385778" cy="42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ige toelichting 3"/>
          <p:cNvSpPr/>
          <p:nvPr/>
        </p:nvSpPr>
        <p:spPr>
          <a:xfrm>
            <a:off x="1027289" y="3352055"/>
            <a:ext cx="2709333" cy="1490878"/>
          </a:xfrm>
          <a:prstGeom prst="wedgeRectCallout">
            <a:avLst>
              <a:gd name="adj1" fmla="val 60417"/>
              <a:gd name="adj2" fmla="val -6636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Candidate standardized terms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89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sz="4000" dirty="0"/>
              <a:t>Expert </a:t>
            </a:r>
            <a:r>
              <a:rPr lang="nl-NL" sz="4000" dirty="0" err="1"/>
              <a:t>curation</a:t>
            </a:r>
            <a:r>
              <a:rPr lang="nl-NL" sz="4000" dirty="0"/>
              <a:t> of </a:t>
            </a:r>
            <a:r>
              <a:rPr lang="nl-NL" sz="4000" dirty="0" err="1"/>
              <a:t>the</a:t>
            </a:r>
            <a:r>
              <a:rPr lang="nl-NL" sz="4000" dirty="0"/>
              <a:t> matches</a:t>
            </a:r>
            <a:endParaRPr lang="en" sz="2000" i="1" dirty="0"/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t="17720"/>
          <a:stretch/>
        </p:blipFill>
        <p:spPr>
          <a:xfrm>
            <a:off x="903111" y="1237985"/>
            <a:ext cx="10385778" cy="42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ige toelichting 3"/>
          <p:cNvSpPr/>
          <p:nvPr/>
        </p:nvSpPr>
        <p:spPr>
          <a:xfrm>
            <a:off x="4989689" y="3171433"/>
            <a:ext cx="2709333" cy="1208656"/>
          </a:xfrm>
          <a:prstGeom prst="wedgeRectCallout">
            <a:avLst>
              <a:gd name="adj1" fmla="val 65000"/>
              <a:gd name="adj2" fmla="val -22685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/>
              <a:t>Confidence scores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4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nl-NL" sz="4000" dirty="0"/>
              <a:t>Expert </a:t>
            </a:r>
            <a:r>
              <a:rPr lang="nl-NL" sz="4000" dirty="0" err="1"/>
              <a:t>curation</a:t>
            </a:r>
            <a:r>
              <a:rPr lang="nl-NL" sz="4000" dirty="0"/>
              <a:t> of </a:t>
            </a:r>
            <a:r>
              <a:rPr lang="nl-NL" sz="4000" dirty="0" err="1"/>
              <a:t>the</a:t>
            </a:r>
            <a:r>
              <a:rPr lang="nl-NL" sz="4000" dirty="0"/>
              <a:t> matches</a:t>
            </a:r>
            <a:endParaRPr lang="en" sz="2000" i="1" dirty="0"/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t="17720"/>
          <a:stretch/>
        </p:blipFill>
        <p:spPr>
          <a:xfrm>
            <a:off x="903111" y="1237985"/>
            <a:ext cx="10385778" cy="4228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ige toelichting 3"/>
          <p:cNvSpPr/>
          <p:nvPr/>
        </p:nvSpPr>
        <p:spPr>
          <a:xfrm>
            <a:off x="7439378" y="3239166"/>
            <a:ext cx="2709333" cy="1208656"/>
          </a:xfrm>
          <a:prstGeom prst="wedgeRectCallout">
            <a:avLst>
              <a:gd name="adj1" fmla="val 65000"/>
              <a:gd name="adj2" fmla="val -22685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Select the right match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92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" dirty="0" err="1" smtClean="0"/>
              <a:t>BiobankConnect</a:t>
            </a:r>
            <a:endParaRPr lang="en-GB" dirty="0"/>
          </a:p>
        </p:txBody>
      </p:sp>
      <p:grpSp>
        <p:nvGrpSpPr>
          <p:cNvPr id="6" name="Groeperen 5"/>
          <p:cNvGrpSpPr/>
          <p:nvPr/>
        </p:nvGrpSpPr>
        <p:grpSpPr>
          <a:xfrm>
            <a:off x="1733883" y="1740316"/>
            <a:ext cx="8724234" cy="3792136"/>
            <a:chOff x="626302" y="1740316"/>
            <a:chExt cx="8724234" cy="3792136"/>
          </a:xfrm>
        </p:grpSpPr>
        <p:graphicFrame>
          <p:nvGraphicFramePr>
            <p:cNvPr id="7" name="Shape 484"/>
            <p:cNvGraphicFramePr/>
            <p:nvPr>
              <p:extLst>
                <p:ext uri="{D42A27DB-BD31-4B8C-83A1-F6EECF244321}">
                  <p14:modId xmlns:p14="http://schemas.microsoft.com/office/powerpoint/2010/main" val="200402832"/>
                </p:ext>
              </p:extLst>
            </p:nvPr>
          </p:nvGraphicFramePr>
          <p:xfrm>
            <a:off x="2627111" y="1840522"/>
            <a:ext cx="6723425" cy="369193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968975"/>
                  <a:gridCol w="1661075"/>
                  <a:gridCol w="1502875"/>
                  <a:gridCol w="949200"/>
                  <a:gridCol w="1641300"/>
                </a:tblGrid>
                <a:tr h="315325"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" sz="1200" b="1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/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415775"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/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buNone/>
                        </a:pPr>
                        <a:r>
                          <a:rPr lang="en" sz="1200" dirty="0">
                            <a:solidFill>
                              <a:srgbClr val="FFFFFF"/>
                            </a:solidFill>
                          </a:rPr>
                          <a:t>&lt;ID&gt;</a:t>
                        </a:r>
                      </a:p>
                    </a:txBody>
                    <a:tcPr marL="91425" marR="91425" marT="91425" marB="91425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8" name="Shape 485"/>
            <p:cNvSpPr/>
            <p:nvPr/>
          </p:nvSpPr>
          <p:spPr>
            <a:xfrm>
              <a:off x="626302" y="1740316"/>
              <a:ext cx="1318050" cy="1675988"/>
            </a:xfrm>
            <a:prstGeom prst="wedgeRectCallout">
              <a:avLst>
                <a:gd name="adj1" fmla="val 98496"/>
                <a:gd name="adj2" fmla="val -35465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1600" b="1" dirty="0" smtClean="0">
                  <a:solidFill>
                    <a:srgbClr val="FFFFFF"/>
                  </a:solidFill>
                </a:rPr>
                <a:t>Biobank</a:t>
              </a:r>
              <a:endParaRPr lang="nl-NL" sz="16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" sz="1600" b="1" dirty="0" smtClean="0">
                  <a:solidFill>
                    <a:srgbClr val="FFFFFF"/>
                  </a:solidFill>
                </a:rPr>
                <a:t>Connect</a:t>
              </a:r>
              <a:endParaRPr lang="en" sz="1600" b="1" dirty="0">
                <a:solidFill>
                  <a:srgbClr val="FFFFFF"/>
                </a:solidFill>
              </a:endParaRPr>
            </a:p>
            <a:p>
              <a:pPr algn="ctr"/>
              <a:r>
                <a:rPr lang="en" sz="1600" i="1" dirty="0">
                  <a:solidFill>
                    <a:srgbClr val="FFFFFF"/>
                  </a:solidFill>
                </a:rPr>
                <a:t>Make data attributes interoperable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5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4400" dirty="0" smtClean="0"/>
              <a:t>Software generates mappings</a:t>
            </a:r>
            <a:endParaRPr lang="en" sz="4400" dirty="0"/>
          </a:p>
        </p:txBody>
      </p:sp>
      <p:pic>
        <p:nvPicPr>
          <p:cNvPr id="4" name="Shape 468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/>
        </p:blipFill>
        <p:spPr>
          <a:xfrm>
            <a:off x="1998134" y="1396032"/>
            <a:ext cx="8195732" cy="4011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oelichting met afgeronde rechthoek 1"/>
          <p:cNvSpPr/>
          <p:nvPr/>
        </p:nvSpPr>
        <p:spPr>
          <a:xfrm>
            <a:off x="169333" y="2833511"/>
            <a:ext cx="1715912" cy="1794933"/>
          </a:xfrm>
          <a:prstGeom prst="wedgeRoundRectCallout">
            <a:avLst>
              <a:gd name="adj1" fmla="val 53509"/>
              <a:gd name="adj2" fmla="val -60141"/>
              <a:gd name="adj3" fmla="val 16667"/>
            </a:avLst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Standard model to conform to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768001" y="1524000"/>
            <a:ext cx="6219822" cy="3984000"/>
          </a:xfrm>
        </p:spPr>
        <p:txBody>
          <a:bodyPr/>
          <a:lstStyle/>
          <a:p>
            <a:r>
              <a:rPr lang="en-GB" dirty="0" smtClean="0"/>
              <a:t>Project Manager</a:t>
            </a:r>
          </a:p>
          <a:p>
            <a:r>
              <a:rPr lang="en-GB" dirty="0" smtClean="0"/>
              <a:t>Genomics Coordination Centre at Dept. Genetics</a:t>
            </a:r>
          </a:p>
          <a:p>
            <a:r>
              <a:rPr lang="en-GB" dirty="0" smtClean="0"/>
              <a:t>Member of the group lead by </a:t>
            </a:r>
            <a:r>
              <a:rPr lang="en-GB" dirty="0" err="1" smtClean="0"/>
              <a:t>Prof.</a:t>
            </a:r>
            <a:r>
              <a:rPr lang="en-GB" dirty="0" smtClean="0"/>
              <a:t> M.A. </a:t>
            </a:r>
            <a:r>
              <a:rPr lang="en-GB" dirty="0" err="1" smtClean="0"/>
              <a:t>Swertz</a:t>
            </a:r>
            <a:endParaRPr lang="en-GB" dirty="0" smtClean="0"/>
          </a:p>
          <a:p>
            <a:r>
              <a:rPr lang="en-GB" dirty="0" smtClean="0"/>
              <a:t>My focus: sharing of biobank data and material</a:t>
            </a:r>
            <a:endParaRPr lang="en-GB" dirty="0"/>
          </a:p>
        </p:txBody>
      </p:sp>
      <p:pic>
        <p:nvPicPr>
          <p:cNvPr id="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89" y="1546578"/>
            <a:ext cx="5062761" cy="27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4400" dirty="0" smtClean="0"/>
              <a:t>Software generates mappings</a:t>
            </a:r>
            <a:endParaRPr lang="en" sz="4400" dirty="0"/>
          </a:p>
        </p:txBody>
      </p:sp>
      <p:pic>
        <p:nvPicPr>
          <p:cNvPr id="4" name="Shape 468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/>
        </p:blipFill>
        <p:spPr>
          <a:xfrm>
            <a:off x="1998134" y="1396032"/>
            <a:ext cx="8195732" cy="40113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oelichting met afgeronde rechthoek 5"/>
          <p:cNvSpPr/>
          <p:nvPr/>
        </p:nvSpPr>
        <p:spPr>
          <a:xfrm>
            <a:off x="9002889" y="2929467"/>
            <a:ext cx="1715912" cy="1794933"/>
          </a:xfrm>
          <a:prstGeom prst="wedgeRoundRectCallout">
            <a:avLst>
              <a:gd name="adj1" fmla="val -60965"/>
              <a:gd name="adj2" fmla="val -64543"/>
              <a:gd name="adj3" fmla="val 16667"/>
            </a:avLst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Mapping rules for </a:t>
            </a:r>
            <a:r>
              <a:rPr lang="en-GB" sz="2400" i="1" dirty="0" smtClean="0">
                <a:solidFill>
                  <a:schemeClr val="accent1"/>
                </a:solidFill>
              </a:rPr>
              <a:t>your </a:t>
            </a:r>
            <a:r>
              <a:rPr lang="en-GB" sz="2400" dirty="0" smtClean="0">
                <a:solidFill>
                  <a:schemeClr val="accent1"/>
                </a:solidFill>
              </a:rPr>
              <a:t>data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4400" dirty="0" smtClean="0"/>
              <a:t>Software generates mappings</a:t>
            </a:r>
            <a:endParaRPr lang="en" sz="4400" dirty="0"/>
          </a:p>
        </p:txBody>
      </p:sp>
      <p:pic>
        <p:nvPicPr>
          <p:cNvPr id="4" name="Shape 468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/>
        </p:blipFill>
        <p:spPr>
          <a:xfrm>
            <a:off x="1998134" y="1396032"/>
            <a:ext cx="8195732" cy="40113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oelichting met afgeronde rechthoek 5"/>
          <p:cNvSpPr/>
          <p:nvPr/>
        </p:nvSpPr>
        <p:spPr>
          <a:xfrm>
            <a:off x="9002889" y="2929467"/>
            <a:ext cx="1715912" cy="1794933"/>
          </a:xfrm>
          <a:prstGeom prst="wedgeRoundRectCallout">
            <a:avLst>
              <a:gd name="adj1" fmla="val -60965"/>
              <a:gd name="adj2" fmla="val -64543"/>
              <a:gd name="adj3" fmla="val 16667"/>
            </a:avLst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Mapping rules for </a:t>
            </a:r>
            <a:r>
              <a:rPr lang="en-GB" sz="2400" i="1" dirty="0" smtClean="0">
                <a:solidFill>
                  <a:schemeClr val="accent1"/>
                </a:solidFill>
              </a:rPr>
              <a:t>your </a:t>
            </a:r>
            <a:r>
              <a:rPr lang="en-GB" sz="2400" dirty="0" smtClean="0">
                <a:solidFill>
                  <a:schemeClr val="accent1"/>
                </a:solidFill>
              </a:rPr>
              <a:t>data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5" name="Toelichting met afgeronde rechthoek 4"/>
          <p:cNvSpPr/>
          <p:nvPr/>
        </p:nvSpPr>
        <p:spPr>
          <a:xfrm>
            <a:off x="9155289" y="3081867"/>
            <a:ext cx="1715912" cy="1794933"/>
          </a:xfrm>
          <a:prstGeom prst="wedgeRoundRectCallout">
            <a:avLst>
              <a:gd name="adj1" fmla="val -60965"/>
              <a:gd name="adj2" fmla="val -64543"/>
              <a:gd name="adj3" fmla="val 16667"/>
            </a:avLst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You can map multiple datasets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4400" smtClean="0"/>
              <a:t>Software generates mappings</a:t>
            </a:r>
            <a:endParaRPr lang="en" sz="4400" dirty="0"/>
          </a:p>
        </p:txBody>
      </p:sp>
      <p:grpSp>
        <p:nvGrpSpPr>
          <p:cNvPr id="2" name="Groeperen 1"/>
          <p:cNvGrpSpPr/>
          <p:nvPr/>
        </p:nvGrpSpPr>
        <p:grpSpPr>
          <a:xfrm>
            <a:off x="1349022" y="1396032"/>
            <a:ext cx="9493956" cy="4011348"/>
            <a:chOff x="1478848" y="1396032"/>
            <a:chExt cx="9493956" cy="4011348"/>
          </a:xfrm>
        </p:grpSpPr>
        <p:pic>
          <p:nvPicPr>
            <p:cNvPr id="4" name="Shape 468"/>
            <p:cNvPicPr preferRelativeResize="0"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0"/>
            <a:stretch/>
          </p:blipFill>
          <p:spPr>
            <a:xfrm>
              <a:off x="1478848" y="1396032"/>
              <a:ext cx="8195732" cy="4011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oelichting met afgeronde rechthoek 6"/>
            <p:cNvSpPr/>
            <p:nvPr/>
          </p:nvSpPr>
          <p:spPr>
            <a:xfrm>
              <a:off x="8664226" y="2985912"/>
              <a:ext cx="2308578" cy="1794933"/>
            </a:xfrm>
            <a:prstGeom prst="wedgeRoundRectCallout">
              <a:avLst>
                <a:gd name="adj1" fmla="val -60965"/>
                <a:gd name="adj2" fmla="val -64543"/>
                <a:gd name="adj3" fmla="val 16667"/>
              </a:avLst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accent1"/>
                  </a:solidFill>
                </a:rPr>
                <a:t>Colour indicates state of the mapping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dirty="0" smtClean="0"/>
              <a:t>Curation of mappings</a:t>
            </a:r>
            <a:endParaRPr lang="en-GB" dirty="0"/>
          </a:p>
        </p:txBody>
      </p:sp>
      <p:pic>
        <p:nvPicPr>
          <p:cNvPr id="550" name="Shape 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597" y="1456267"/>
            <a:ext cx="8956806" cy="3967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2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/>
        </p:nvGrpSpPr>
        <p:grpSpPr>
          <a:xfrm>
            <a:off x="1617597" y="1399822"/>
            <a:ext cx="8956806" cy="3967504"/>
            <a:chOff x="2475553" y="1399822"/>
            <a:chExt cx="8956806" cy="3967504"/>
          </a:xfrm>
        </p:grpSpPr>
        <p:pic>
          <p:nvPicPr>
            <p:cNvPr id="550" name="Shape 5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5553" y="1399822"/>
              <a:ext cx="8956806" cy="3967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oelichting met afgeronde rechthoek 3"/>
            <p:cNvSpPr/>
            <p:nvPr/>
          </p:nvSpPr>
          <p:spPr>
            <a:xfrm>
              <a:off x="6532980" y="1941689"/>
              <a:ext cx="2712620" cy="936277"/>
            </a:xfrm>
            <a:prstGeom prst="wedgeRoundRectCallout">
              <a:avLst>
                <a:gd name="adj1" fmla="val -51810"/>
                <a:gd name="adj2" fmla="val 97417"/>
                <a:gd name="adj3" fmla="val 16667"/>
              </a:avLst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smtClean="0">
                  <a:solidFill>
                    <a:schemeClr val="accent1"/>
                  </a:solidFill>
                </a:rPr>
                <a:t>Create rules for conversion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" name="Shape 549"/>
          <p:cNvSpPr txBox="1"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dirty="0" smtClean="0"/>
              <a:t>Curation of mappings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5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/>
        </p:nvGrpSpPr>
        <p:grpSpPr>
          <a:xfrm>
            <a:off x="759641" y="1456267"/>
            <a:ext cx="10672718" cy="3967504"/>
            <a:chOff x="1617597" y="1456267"/>
            <a:chExt cx="10672718" cy="3967504"/>
          </a:xfrm>
        </p:grpSpPr>
        <p:pic>
          <p:nvPicPr>
            <p:cNvPr id="550" name="Shape 5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7597" y="1456267"/>
              <a:ext cx="8956806" cy="3967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oelichting met afgeronde rechthoek 3"/>
            <p:cNvSpPr/>
            <p:nvPr/>
          </p:nvSpPr>
          <p:spPr>
            <a:xfrm>
              <a:off x="10574403" y="3440020"/>
              <a:ext cx="1715912" cy="1165848"/>
            </a:xfrm>
            <a:prstGeom prst="wedgeRoundRectCallout">
              <a:avLst>
                <a:gd name="adj1" fmla="val -60965"/>
                <a:gd name="adj2" fmla="val -64543"/>
                <a:gd name="adj3" fmla="val 16667"/>
              </a:avLst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accent1"/>
                  </a:solidFill>
                </a:rPr>
                <a:t>On the fly validation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Shape 549"/>
          <p:cNvSpPr txBox="1"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dirty="0" smtClean="0"/>
              <a:t>Curation of mappings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6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"/>
          <p:cNvGrpSpPr/>
          <p:nvPr/>
        </p:nvGrpSpPr>
        <p:grpSpPr>
          <a:xfrm>
            <a:off x="1617597" y="1399822"/>
            <a:ext cx="8956806" cy="3967504"/>
            <a:chOff x="2475553" y="1399822"/>
            <a:chExt cx="8956806" cy="3967504"/>
          </a:xfrm>
        </p:grpSpPr>
        <p:pic>
          <p:nvPicPr>
            <p:cNvPr id="550" name="Shape 5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5553" y="1399822"/>
              <a:ext cx="8956806" cy="3967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oelichting met afgeronde rechthoek 3"/>
            <p:cNvSpPr/>
            <p:nvPr/>
          </p:nvSpPr>
          <p:spPr>
            <a:xfrm>
              <a:off x="4907380" y="1814419"/>
              <a:ext cx="2712620" cy="1357760"/>
            </a:xfrm>
            <a:prstGeom prst="wedgeRoundRectCallout">
              <a:avLst>
                <a:gd name="adj1" fmla="val -60965"/>
                <a:gd name="adj2" fmla="val -64543"/>
                <a:gd name="adj3" fmla="val 16667"/>
              </a:avLst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accent1"/>
                  </a:solidFill>
                </a:rPr>
                <a:t>Mark mapping as:</a:t>
              </a:r>
            </a:p>
            <a:p>
              <a:pPr marL="342900" indent="-342900" algn="ctr">
                <a:buFontTx/>
                <a:buChar char="-"/>
              </a:pPr>
              <a:r>
                <a:rPr lang="en-GB" sz="2400" dirty="0" smtClean="0">
                  <a:solidFill>
                    <a:schemeClr val="accent1"/>
                  </a:solidFill>
                </a:rPr>
                <a:t>Curated</a:t>
              </a:r>
            </a:p>
            <a:p>
              <a:pPr marL="342900" indent="-342900" algn="ctr">
                <a:buFontTx/>
                <a:buChar char="-"/>
              </a:pPr>
              <a:r>
                <a:rPr lang="en-GB" sz="2400" dirty="0" smtClean="0">
                  <a:solidFill>
                    <a:schemeClr val="accent1"/>
                  </a:solidFill>
                </a:rPr>
                <a:t>To be discussed</a:t>
              </a:r>
              <a:endParaRPr lang="en-GB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Shape 549"/>
          <p:cNvSpPr txBox="1"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dirty="0" smtClean="0"/>
              <a:t>Curation of mappings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Tools reduce the burden of harmonising data</a:t>
            </a:r>
          </a:p>
          <a:p>
            <a:pPr lvl="1"/>
            <a:r>
              <a:rPr lang="en-GB" dirty="0" smtClean="0"/>
              <a:t>Easier to adopt </a:t>
            </a:r>
            <a:r>
              <a:rPr lang="en-GB" smtClean="0"/>
              <a:t>standardized terminology</a:t>
            </a: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llowing expert curation to provide high quality data</a:t>
            </a:r>
          </a:p>
          <a:p>
            <a:r>
              <a:rPr lang="en-GB" dirty="0" smtClean="0"/>
              <a:t>Make data usable for pooling and aggregation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5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FAIR Principles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Findability</a:t>
            </a:r>
          </a:p>
          <a:p>
            <a:r>
              <a:rPr lang="en-GB" dirty="0" smtClean="0"/>
              <a:t>Accessibility</a:t>
            </a:r>
          </a:p>
          <a:p>
            <a:r>
              <a:rPr lang="en-GB" dirty="0" smtClean="0"/>
              <a:t>Interoperability</a:t>
            </a:r>
          </a:p>
          <a:p>
            <a:r>
              <a:rPr lang="en-GB" dirty="0" smtClean="0"/>
              <a:t>Reusability</a:t>
            </a:r>
            <a:endParaRPr lang="en-GB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/>
              <a:t>Make resources sustainable for </a:t>
            </a:r>
            <a:r>
              <a:rPr lang="en-GB" smtClean="0"/>
              <a:t>reuse</a:t>
            </a:r>
            <a:endParaRPr lang="en-GB"/>
          </a:p>
        </p:txBody>
      </p:sp>
      <p:sp>
        <p:nvSpPr>
          <p:cNvPr id="5" name="Rechthoek 4"/>
          <p:cNvSpPr/>
          <p:nvPr/>
        </p:nvSpPr>
        <p:spPr>
          <a:xfrm>
            <a:off x="2756277" y="5863614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arial" charset="0"/>
              </a:rPr>
              <a:t>doi</a:t>
            </a:r>
            <a:r>
              <a:rPr lang="pl-PL" sz="3600" dirty="0" smtClean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pl-PL" sz="3600" dirty="0">
                <a:solidFill>
                  <a:srgbClr val="FF0000"/>
                </a:solidFill>
                <a:latin typeface="arial" charset="0"/>
              </a:rPr>
              <a:t> 10.1038/sdata.2016.18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mtClean="0"/>
              <a:t>Findable</a:t>
            </a:r>
            <a:endParaRPr lang="en-GB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Resources are assigned a globally unique and persistent identifier</a:t>
            </a:r>
          </a:p>
          <a:p>
            <a:r>
              <a:rPr lang="en-GB" dirty="0" smtClean="0"/>
              <a:t>Resources are described with rich metadata</a:t>
            </a:r>
          </a:p>
          <a:p>
            <a:r>
              <a:rPr lang="en-GB" dirty="0" smtClean="0"/>
              <a:t>Metadata clearly and explicitly include the identifier of the resource it describes</a:t>
            </a:r>
          </a:p>
          <a:p>
            <a:r>
              <a:rPr lang="en-GB" dirty="0" smtClean="0"/>
              <a:t>Resource can by found through other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9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MOLGENIS</a:t>
            </a:r>
          </a:p>
          <a:p>
            <a:r>
              <a:rPr lang="en-GB" dirty="0" smtClean="0"/>
              <a:t>FAIR Principles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9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Accessible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Retrievable by their identifier using a standardized communications protocol</a:t>
            </a:r>
          </a:p>
          <a:p>
            <a:r>
              <a:rPr lang="en-GB" dirty="0" smtClean="0"/>
              <a:t>The protocol is open, free, and universally implementable</a:t>
            </a:r>
          </a:p>
          <a:p>
            <a:r>
              <a:rPr lang="en-GB" dirty="0" smtClean="0"/>
              <a:t>The protocol allows for an authentication and authorization procedure, where necessary</a:t>
            </a:r>
          </a:p>
          <a:p>
            <a:r>
              <a:rPr lang="en-GB" dirty="0" smtClean="0"/>
              <a:t>Metadata are accessible, even when the data are no longer available</a:t>
            </a:r>
          </a:p>
        </p:txBody>
      </p:sp>
    </p:spTree>
    <p:extLst>
      <p:ext uri="{BB962C8B-B14F-4D97-AF65-F5344CB8AC3E}">
        <p14:creationId xmlns:p14="http://schemas.microsoft.com/office/powerpoint/2010/main" val="3309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Interoperable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Use a formal, accessible, shared, and broadly applicable language for knowledge representation.</a:t>
            </a:r>
          </a:p>
          <a:p>
            <a:r>
              <a:rPr lang="en-GB" dirty="0" smtClean="0"/>
              <a:t>Use vocabularies that follow FAIR principles</a:t>
            </a:r>
          </a:p>
          <a:p>
            <a:r>
              <a:rPr lang="en-GB" dirty="0" smtClean="0"/>
              <a:t>Include qualified references to other (meta)data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8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Reusable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Richly described with a plurality of accurate and relevant attributes</a:t>
            </a:r>
          </a:p>
          <a:p>
            <a:r>
              <a:rPr lang="en-GB" dirty="0" smtClean="0"/>
              <a:t>Released with a clear and accessible usage license</a:t>
            </a:r>
          </a:p>
          <a:p>
            <a:r>
              <a:rPr lang="en-GB" dirty="0" smtClean="0"/>
              <a:t>Associated with detailed provenance</a:t>
            </a:r>
          </a:p>
          <a:p>
            <a:r>
              <a:rPr lang="en-GB" dirty="0" smtClean="0"/>
              <a:t>Meet domain-relevant community standards</a:t>
            </a:r>
          </a:p>
        </p:txBody>
      </p:sp>
    </p:spTree>
    <p:extLst>
      <p:ext uri="{BB962C8B-B14F-4D97-AF65-F5344CB8AC3E}">
        <p14:creationId xmlns:p14="http://schemas.microsoft.com/office/powerpoint/2010/main" val="15069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707886"/>
          </a:xfrm>
        </p:spPr>
        <p:txBody>
          <a:bodyPr/>
          <a:lstStyle/>
          <a:p>
            <a:pPr algn="ctr"/>
            <a:r>
              <a:rPr lang="en-GB" sz="4000" dirty="0"/>
              <a:t>What is FAIR </a:t>
            </a:r>
            <a:r>
              <a:rPr lang="en-GB" sz="4000" dirty="0">
                <a:solidFill>
                  <a:srgbClr val="FF0000"/>
                </a:solidFill>
              </a:rPr>
              <a:t>not</a:t>
            </a:r>
            <a:r>
              <a:rPr lang="en-GB" sz="4000" dirty="0" smtClean="0"/>
              <a:t>?</a:t>
            </a:r>
            <a:endParaRPr lang="en-GB" sz="4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b="1" dirty="0">
                <a:solidFill>
                  <a:srgbClr val="FF0000"/>
                </a:solidFill>
              </a:rPr>
              <a:t>standard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b="1" dirty="0">
                <a:solidFill>
                  <a:srgbClr val="FF0000"/>
                </a:solidFill>
              </a:rPr>
              <a:t>specific technology</a:t>
            </a:r>
            <a:r>
              <a:rPr lang="en-GB" dirty="0">
                <a:solidFill>
                  <a:srgbClr val="FF0000"/>
                </a:solidFill>
              </a:rPr>
              <a:t> or </a:t>
            </a:r>
            <a:r>
              <a:rPr lang="en-GB" b="1" dirty="0" smtClean="0">
                <a:solidFill>
                  <a:srgbClr val="FF0000"/>
                </a:solidFill>
              </a:rPr>
              <a:t>format</a:t>
            </a:r>
          </a:p>
          <a:p>
            <a:r>
              <a:rPr lang="en-GB" dirty="0">
                <a:solidFill>
                  <a:srgbClr val="FF0000"/>
                </a:solidFill>
              </a:rPr>
              <a:t>A data </a:t>
            </a:r>
            <a:r>
              <a:rPr lang="en-GB" b="1" dirty="0">
                <a:solidFill>
                  <a:srgbClr val="FF0000"/>
                </a:solidFill>
              </a:rPr>
              <a:t>management </a:t>
            </a:r>
            <a:r>
              <a:rPr lang="en-GB" b="1" dirty="0" smtClean="0">
                <a:solidFill>
                  <a:srgbClr val="FF0000"/>
                </a:solidFill>
              </a:rPr>
              <a:t>system </a:t>
            </a:r>
            <a:r>
              <a:rPr lang="en-GB" dirty="0" smtClean="0">
                <a:solidFill>
                  <a:srgbClr val="FF0000"/>
                </a:solidFill>
              </a:rPr>
              <a:t>or</a:t>
            </a:r>
            <a:r>
              <a:rPr lang="en-GB" b="1" dirty="0" smtClean="0">
                <a:solidFill>
                  <a:srgbClr val="FF0000"/>
                </a:solidFill>
              </a:rPr>
              <a:t> analysis tool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The same as </a:t>
            </a:r>
            <a:r>
              <a:rPr lang="en-GB" b="1" dirty="0" smtClean="0">
                <a:solidFill>
                  <a:srgbClr val="FF0000"/>
                </a:solidFill>
              </a:rPr>
              <a:t>Open Access</a:t>
            </a:r>
          </a:p>
          <a:p>
            <a:r>
              <a:rPr lang="en-GB" b="1" dirty="0">
                <a:solidFill>
                  <a:srgbClr val="FF0000"/>
                </a:solidFill>
              </a:rPr>
              <a:t>Trivial</a:t>
            </a:r>
            <a:r>
              <a:rPr lang="en-GB" dirty="0">
                <a:solidFill>
                  <a:srgbClr val="FF0000"/>
                </a:solidFill>
              </a:rPr>
              <a:t> to implement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477500" y="6396038"/>
            <a:ext cx="1714500" cy="365125"/>
          </a:xfrm>
          <a:prstGeom prst="rect">
            <a:avLst/>
          </a:prstGeom>
        </p:spPr>
        <p:txBody>
          <a:bodyPr/>
          <a:lstStyle/>
          <a:p>
            <a:fld id="{130B5E0D-4A89-48C1-B7E3-D40CAFD39A6E}" type="datetime4">
              <a:rPr lang="en-GB" smtClean="0"/>
              <a:pPr/>
              <a:t>21 May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Make your samples &amp; data FAIR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Make knowledge explicit (do not assume people will know things that are obvious to you)</a:t>
            </a:r>
          </a:p>
          <a:p>
            <a:r>
              <a:rPr lang="en-GB" dirty="0" smtClean="0"/>
              <a:t>Include sufficient metadata (units, SOPs, access conditions, consent)</a:t>
            </a:r>
          </a:p>
          <a:p>
            <a:r>
              <a:rPr lang="en-GB" dirty="0" smtClean="0"/>
              <a:t>Provide the raw data (e.g. when you need BMI also provide length and weight)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Step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Make your samples &amp; data FAIR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Use standards information models</a:t>
            </a:r>
          </a:p>
          <a:p>
            <a:r>
              <a:rPr lang="en-GB" dirty="0" smtClean="0"/>
              <a:t>Encode data using ontologies</a:t>
            </a:r>
            <a:endParaRPr lang="en-GB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Step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5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Standard information models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857956" y="1524000"/>
            <a:ext cx="10566044" cy="3984000"/>
          </a:xfrm>
        </p:spPr>
        <p:txBody>
          <a:bodyPr/>
          <a:lstStyle/>
          <a:p>
            <a:r>
              <a:rPr lang="en-GB" dirty="0" smtClean="0"/>
              <a:t>Define the minimal information you should capture to make your data (re)usable</a:t>
            </a:r>
          </a:p>
          <a:p>
            <a:r>
              <a:rPr lang="en-GB" dirty="0" smtClean="0"/>
              <a:t>Provide structure to the information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Common information models: MIABIS, MIAPE, MIAME</a:t>
            </a:r>
            <a:endParaRPr lang="en-GB" dirty="0"/>
          </a:p>
        </p:txBody>
      </p:sp>
      <p:sp>
        <p:nvSpPr>
          <p:cNvPr id="5" name="Tekstvak 4"/>
          <p:cNvSpPr txBox="1"/>
          <p:nvPr/>
        </p:nvSpPr>
        <p:spPr>
          <a:xfrm>
            <a:off x="2865330" y="5897118"/>
            <a:ext cx="77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</a:rPr>
              <a:t>https://</a:t>
            </a:r>
            <a:r>
              <a:rPr lang="en-GB" sz="3200" dirty="0" err="1" smtClean="0">
                <a:solidFill>
                  <a:schemeClr val="accent4"/>
                </a:solidFill>
              </a:rPr>
              <a:t>biosharing.org</a:t>
            </a:r>
            <a:r>
              <a:rPr lang="en-GB" sz="3200" dirty="0" smtClean="0">
                <a:solidFill>
                  <a:schemeClr val="accent4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057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68000" y="571199"/>
            <a:ext cx="10656000" cy="666786"/>
          </a:xfrm>
        </p:spPr>
        <p:txBody>
          <a:bodyPr/>
          <a:lstStyle/>
          <a:p>
            <a:pPr algn="ctr"/>
            <a:r>
              <a:rPr lang="en-GB" dirty="0"/>
              <a:t>O</a:t>
            </a:r>
            <a:r>
              <a:rPr lang="en-GB" dirty="0" smtClean="0"/>
              <a:t>ntologies</a:t>
            </a:r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Provide a well defined and unambiguous meaning to a term</a:t>
            </a:r>
          </a:p>
          <a:p>
            <a:r>
              <a:rPr lang="en-GB" dirty="0" smtClean="0"/>
              <a:t>Provide relations between terms, e.g. ’Breast Cancer’ </a:t>
            </a:r>
            <a:r>
              <a:rPr lang="en-GB" u="sng" dirty="0" smtClean="0"/>
              <a:t>is a</a:t>
            </a:r>
            <a:r>
              <a:rPr lang="en-GB" dirty="0" smtClean="0"/>
              <a:t> ‘Cancer’ </a:t>
            </a:r>
            <a:r>
              <a:rPr lang="en-GB" u="sng" dirty="0" smtClean="0"/>
              <a:t>is a</a:t>
            </a:r>
            <a:r>
              <a:rPr lang="en-GB" dirty="0" smtClean="0"/>
              <a:t> ‘Disease’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Common ontologies include: OBIB, HPO, OMIM</a:t>
            </a:r>
          </a:p>
          <a:p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2788355" y="5904089"/>
            <a:ext cx="588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http://</a:t>
            </a:r>
            <a:r>
              <a:rPr lang="en-GB" sz="3200" dirty="0" err="1" smtClean="0">
                <a:solidFill>
                  <a:srgbClr val="FF0000"/>
                </a:solidFill>
              </a:rPr>
              <a:t>bioportal.bioontology.org</a:t>
            </a:r>
            <a:r>
              <a:rPr lang="en-GB" sz="3200" dirty="0" smtClean="0">
                <a:solidFill>
                  <a:srgbClr val="FF0000"/>
                </a:solidFill>
              </a:rPr>
              <a:t>/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Information model defines what information to include</a:t>
            </a:r>
          </a:p>
          <a:p>
            <a:r>
              <a:rPr lang="en-GB" dirty="0" smtClean="0"/>
              <a:t>Ontologies define acceptable values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Improve interoperability and reusability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Make your samples &amp; data FAIR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Publish metadata about your samples and data collections</a:t>
            </a:r>
          </a:p>
          <a:p>
            <a:r>
              <a:rPr lang="en-GB" dirty="0" smtClean="0"/>
              <a:t>Make it available to others</a:t>
            </a:r>
            <a:endParaRPr lang="en-GB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Step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3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MOLGENIS</a:t>
            </a:r>
            <a:endParaRPr lang="en-GB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Platform for Scientific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mtClean="0"/>
              <a:t>To learn more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000" b="1" dirty="0" smtClean="0">
                <a:latin typeface="+mn-lt"/>
              </a:rPr>
              <a:t>Software</a:t>
            </a:r>
          </a:p>
          <a:p>
            <a:pPr lvl="0"/>
            <a:r>
              <a:rPr lang="en" sz="2000" dirty="0" smtClean="0">
                <a:latin typeface="+mn-lt"/>
              </a:rPr>
              <a:t>MOLGENIS</a:t>
            </a:r>
            <a:r>
              <a:rPr lang="nl-NL" sz="2000" dirty="0" smtClean="0">
                <a:latin typeface="+mn-lt"/>
              </a:rPr>
              <a:t> -</a:t>
            </a:r>
            <a:r>
              <a:rPr lang="en" sz="2000" dirty="0" smtClean="0">
                <a:latin typeface="+mn-lt"/>
              </a:rPr>
              <a:t> http://</a:t>
            </a:r>
            <a:r>
              <a:rPr lang="nl-NL" sz="2000" dirty="0" err="1" smtClean="0">
                <a:latin typeface="+mn-lt"/>
              </a:rPr>
              <a:t>www.molgenis.org</a:t>
            </a:r>
            <a:r>
              <a:rPr lang="nl-NL" sz="2000" dirty="0" smtClean="0">
                <a:latin typeface="+mn-lt"/>
              </a:rPr>
              <a:t>/</a:t>
            </a:r>
          </a:p>
          <a:p>
            <a:pPr marL="0" lvl="0" indent="0">
              <a:buNone/>
            </a:pPr>
            <a:r>
              <a:rPr lang="en" sz="2000" b="1" dirty="0" smtClean="0">
                <a:latin typeface="+mn-lt"/>
              </a:rPr>
              <a:t>Reading</a:t>
            </a:r>
          </a:p>
          <a:p>
            <a:r>
              <a:rPr lang="nl-NL" sz="2000" dirty="0" smtClean="0">
                <a:latin typeface="+mn-lt"/>
              </a:rPr>
              <a:t>FAIR </a:t>
            </a:r>
            <a:r>
              <a:rPr lang="nl-NL" sz="2000" dirty="0" err="1" smtClean="0">
                <a:latin typeface="+mn-lt"/>
              </a:rPr>
              <a:t>principles</a:t>
            </a:r>
            <a:r>
              <a:rPr lang="nl-NL" sz="2000" dirty="0" smtClean="0">
                <a:latin typeface="+mn-lt"/>
              </a:rPr>
              <a:t> - </a:t>
            </a:r>
            <a:r>
              <a:rPr lang="pl-PL" sz="2000" dirty="0" smtClean="0">
                <a:latin typeface="+mn-lt"/>
              </a:rPr>
              <a:t>DOI: 10.1038/sdata.2016.18</a:t>
            </a:r>
            <a:endParaRPr lang="nl-NL" sz="2000" dirty="0" smtClean="0">
              <a:latin typeface="+mn-lt"/>
            </a:endParaRPr>
          </a:p>
          <a:p>
            <a:r>
              <a:rPr lang="en" sz="2000" dirty="0" err="1" smtClean="0">
                <a:latin typeface="+mn-lt"/>
              </a:rPr>
              <a:t>BiobankConnect</a:t>
            </a:r>
            <a:r>
              <a:rPr lang="en" sz="2000" dirty="0" smtClean="0">
                <a:latin typeface="+mn-lt"/>
              </a:rPr>
              <a:t> - </a:t>
            </a:r>
            <a:r>
              <a:rPr lang="nl-NL" sz="2000" dirty="0" smtClean="0">
                <a:latin typeface="+mn-lt"/>
              </a:rPr>
              <a:t>DOI: 10.1136/amiajnl-2013-002577</a:t>
            </a:r>
            <a:r>
              <a:rPr lang="nl-NL" sz="2000" dirty="0" smtClean="0">
                <a:latin typeface="+mn-lt"/>
                <a:hlinkClick r:id="rId2"/>
              </a:rPr>
              <a:t> </a:t>
            </a:r>
            <a:endParaRPr lang="nl-NL" sz="2000" dirty="0" smtClean="0">
              <a:latin typeface="+mn-lt"/>
            </a:endParaRPr>
          </a:p>
          <a:p>
            <a:r>
              <a:rPr lang="en" sz="2000" dirty="0" smtClean="0">
                <a:latin typeface="+mn-lt"/>
              </a:rPr>
              <a:t>SORTA - </a:t>
            </a:r>
            <a:r>
              <a:rPr lang="sk-SK" sz="2000" dirty="0" smtClean="0">
                <a:latin typeface="+mn-lt"/>
              </a:rPr>
              <a:t>DOI: 10.1093/database/bav089</a:t>
            </a:r>
          </a:p>
          <a:p>
            <a:r>
              <a:rPr lang="en" sz="2000" dirty="0" smtClean="0">
                <a:latin typeface="+mn-lt"/>
              </a:rPr>
              <a:t>MOLGENIS</a:t>
            </a:r>
            <a:r>
              <a:rPr lang="nl-NL" sz="2000" dirty="0" smtClean="0">
                <a:latin typeface="+mn-lt"/>
              </a:rPr>
              <a:t>/</a:t>
            </a:r>
            <a:r>
              <a:rPr lang="nl-NL" sz="2000" dirty="0" err="1" smtClean="0">
                <a:latin typeface="+mn-lt"/>
              </a:rPr>
              <a:t>connect</a:t>
            </a:r>
            <a:r>
              <a:rPr lang="en" sz="2000" dirty="0" smtClean="0">
                <a:latin typeface="+mn-lt"/>
              </a:rPr>
              <a:t> - </a:t>
            </a:r>
            <a:r>
              <a:rPr lang="nl-NL" sz="2000" dirty="0" smtClean="0">
                <a:latin typeface="+mn-lt"/>
              </a:rPr>
              <a:t>D</a:t>
            </a:r>
            <a:r>
              <a:rPr lang="en" sz="2000" dirty="0" smtClean="0">
                <a:latin typeface="+mn-lt"/>
              </a:rPr>
              <a:t>OI: 10.1093/bioinformatics/btw155</a:t>
            </a:r>
          </a:p>
          <a:p>
            <a:pPr marL="0" lvl="0" indent="0">
              <a:buNone/>
            </a:pPr>
            <a:r>
              <a:rPr lang="en" sz="2000" b="1" dirty="0" smtClean="0">
                <a:latin typeface="+mn-lt"/>
              </a:rPr>
              <a:t>Movies</a:t>
            </a:r>
          </a:p>
          <a:p>
            <a:pPr lvl="0"/>
            <a:r>
              <a:rPr lang="en" sz="2000" dirty="0" smtClean="0">
                <a:latin typeface="+mn-lt"/>
              </a:rPr>
              <a:t>Upload - https://</a:t>
            </a:r>
            <a:r>
              <a:rPr lang="en" sz="2000" dirty="0" err="1" smtClean="0">
                <a:latin typeface="+mn-lt"/>
              </a:rPr>
              <a:t>www.youtube.com</a:t>
            </a:r>
            <a:r>
              <a:rPr lang="en" sz="2000" dirty="0" smtClean="0">
                <a:latin typeface="+mn-lt"/>
              </a:rPr>
              <a:t>/</a:t>
            </a:r>
            <a:r>
              <a:rPr lang="en" sz="2000" dirty="0" err="1" smtClean="0">
                <a:latin typeface="+mn-lt"/>
              </a:rPr>
              <a:t>watch?v</a:t>
            </a:r>
            <a:r>
              <a:rPr lang="en" sz="2000" dirty="0" smtClean="0">
                <a:latin typeface="+mn-lt"/>
              </a:rPr>
              <a:t>=VSZNXdaGIl4</a:t>
            </a:r>
            <a:endParaRPr lang="en" sz="2000" dirty="0" smtClean="0">
              <a:latin typeface="+mn-lt"/>
              <a:hlinkClick r:id="rId3"/>
            </a:endParaRPr>
          </a:p>
          <a:p>
            <a:pPr lvl="0"/>
            <a:r>
              <a:rPr lang="en" sz="2000" dirty="0" smtClean="0">
                <a:latin typeface="+mn-lt"/>
              </a:rPr>
              <a:t>SORTA -  https://</a:t>
            </a:r>
            <a:r>
              <a:rPr lang="en" sz="2000" dirty="0" err="1" smtClean="0">
                <a:latin typeface="+mn-lt"/>
              </a:rPr>
              <a:t>www.youtube.com</a:t>
            </a:r>
            <a:r>
              <a:rPr lang="en" sz="2000" dirty="0" smtClean="0">
                <a:latin typeface="+mn-lt"/>
              </a:rPr>
              <a:t>/</a:t>
            </a:r>
            <a:r>
              <a:rPr lang="en" sz="2000" dirty="0" err="1" smtClean="0">
                <a:latin typeface="+mn-lt"/>
              </a:rPr>
              <a:t>watch?v</a:t>
            </a:r>
            <a:r>
              <a:rPr lang="en" sz="2000" dirty="0" smtClean="0">
                <a:latin typeface="+mn-lt"/>
              </a:rPr>
              <a:t>=Wq81S-jR3l8 </a:t>
            </a:r>
          </a:p>
          <a:p>
            <a:pPr lvl="0"/>
            <a:r>
              <a:rPr lang="en" sz="2000" dirty="0" err="1" smtClean="0">
                <a:latin typeface="+mn-lt"/>
              </a:rPr>
              <a:t>BiobankConnect</a:t>
            </a:r>
            <a:r>
              <a:rPr lang="en" sz="2000" dirty="0" smtClean="0">
                <a:latin typeface="+mn-lt"/>
              </a:rPr>
              <a:t> - https://</a:t>
            </a:r>
            <a:r>
              <a:rPr lang="en" sz="2000" dirty="0" err="1" smtClean="0">
                <a:latin typeface="+mn-lt"/>
              </a:rPr>
              <a:t>www.youtube.com</a:t>
            </a:r>
            <a:r>
              <a:rPr lang="en" sz="2000" dirty="0" smtClean="0">
                <a:latin typeface="+mn-lt"/>
              </a:rPr>
              <a:t>/</a:t>
            </a:r>
            <a:r>
              <a:rPr lang="en" sz="2000" dirty="0" err="1" smtClean="0">
                <a:latin typeface="+mn-lt"/>
              </a:rPr>
              <a:t>watch?v</a:t>
            </a:r>
            <a:r>
              <a:rPr lang="en" sz="2000" dirty="0" smtClean="0">
                <a:latin typeface="+mn-lt"/>
              </a:rPr>
              <a:t>=Gc1VKRCmTWU</a:t>
            </a:r>
            <a:endParaRPr lang="en" sz="2000" dirty="0">
              <a:latin typeface="+mn-lt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8664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6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3194756" y="203747"/>
            <a:ext cx="8702382" cy="666786"/>
          </a:xfrm>
        </p:spPr>
        <p:txBody>
          <a:bodyPr/>
          <a:lstStyle/>
          <a:p>
            <a:pPr algn="ctr"/>
            <a:r>
              <a:rPr lang="en" dirty="0" smtClean="0"/>
              <a:t>Platform for scientific data</a:t>
            </a:r>
          </a:p>
        </p:txBody>
      </p:sp>
      <p:grpSp>
        <p:nvGrpSpPr>
          <p:cNvPr id="278" name="Shape 278"/>
          <p:cNvGrpSpPr/>
          <p:nvPr/>
        </p:nvGrpSpPr>
        <p:grpSpPr>
          <a:xfrm>
            <a:off x="2562736" y="971850"/>
            <a:ext cx="7066529" cy="4325552"/>
            <a:chOff x="479324" y="1775220"/>
            <a:chExt cx="8131185" cy="5108313"/>
          </a:xfrm>
        </p:grpSpPr>
        <p:sp>
          <p:nvSpPr>
            <p:cNvPr id="279" name="Shape 279"/>
            <p:cNvSpPr/>
            <p:nvPr/>
          </p:nvSpPr>
          <p:spPr>
            <a:xfrm>
              <a:off x="2547294" y="1775220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request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Find and request (biobank) data sets and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items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80" name="Shape 2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5386" y="3056553"/>
              <a:ext cx="3285300" cy="241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Shape 281"/>
            <p:cNvSpPr/>
            <p:nvPr/>
          </p:nvSpPr>
          <p:spPr>
            <a:xfrm>
              <a:off x="6631795" y="1775220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Genome </a:t>
              </a:r>
              <a:r>
                <a:rPr lang="en" sz="105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browser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sharing and integration DAS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protocol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484468" y="1775220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Upload </a:t>
              </a:r>
              <a:r>
                <a:rPr lang="en" sz="1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format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Import data and meta data using EMX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format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479324" y="3071988"/>
              <a:ext cx="1977000" cy="120599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2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</a:t>
              </a:r>
              <a:r>
                <a:rPr lang="en" sz="14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odel registry</a:t>
              </a:r>
              <a:endParaRPr lang="en" sz="1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Meta-data registry of models for biobanks and molecular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6631795" y="3075419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Annotators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integration for diagnostics and personalized </a:t>
              </a:r>
            </a:p>
            <a:p>
              <a:pPr>
                <a:buSzPct val="25000"/>
              </a:pP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medicine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479324" y="5677533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Compute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Large scale computation on computational clusters, grids and clouds </a:t>
              </a:r>
            </a:p>
            <a:p>
              <a:endParaRPr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479324" y="4379049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nl-NL" sz="14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r>
                <a:rPr lang="en" sz="1400" b="1" dirty="0" err="1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onnect</a:t>
              </a:r>
              <a:endParaRPr lang="nl-NL" sz="14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>
                <a:buSzPct val="25000"/>
              </a:pPr>
              <a:r>
                <a:rPr lang="nl-NL" sz="900" b="1" dirty="0" err="1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Harmonisation</a:t>
              </a:r>
              <a:r>
                <a:rPr lang="nl-NL" sz="9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tools</a:t>
              </a:r>
              <a:endParaRPr lang="en" sz="9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6631795" y="5677533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RNA </a:t>
              </a:r>
              <a:r>
                <a:rPr lang="en" sz="105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pipeline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NGS data quantitation, structure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</a:t>
              </a:r>
              <a:r>
                <a:rPr lang="nl-NL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" sz="800" b="1" dirty="0" err="1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eQTL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allele specific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expression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2538721" y="5677533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Impute </a:t>
              </a:r>
              <a:r>
                <a:rPr lang="en" sz="105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pipeline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GWAS harmonization and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imputation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6633509" y="4379049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6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 statistics</a:t>
              </a:r>
            </a:p>
            <a:p>
              <a:pPr>
                <a:buSzPct val="25000"/>
              </a:pPr>
              <a:r>
                <a:rPr lang="en" sz="9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Use R data </a:t>
              </a:r>
              <a:r>
                <a:rPr lang="nl-NL" sz="9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API</a:t>
              </a:r>
              <a:r>
                <a:rPr lang="en" sz="9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" sz="9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 up/download data and integrate </a:t>
              </a:r>
              <a:r>
                <a:rPr lang="en" sz="9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graphics</a:t>
              </a:r>
              <a:endParaRPr lang="en" sz="9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4598119" y="1775220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Data explorer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Filter and download for further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analysis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4587830" y="5677533"/>
              <a:ext cx="1977000" cy="1206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4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DNA </a:t>
              </a:r>
              <a:r>
                <a:rPr lang="en" sz="105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pipeline</a:t>
              </a:r>
            </a:p>
            <a:p>
              <a:pPr>
                <a:buSzPct val="25000"/>
              </a:pPr>
              <a:r>
                <a:rPr lang="en" sz="8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NGS data alignment, SNV/SV calling, QC, </a:t>
              </a:r>
              <a:r>
                <a:rPr lang="en" sz="800" b="1" dirty="0" smtClea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NIPT</a:t>
              </a:r>
              <a:endParaRPr lang="en"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92" name="Shape 292" descr="Screen Shot 2013-02-06 at 4.37.06 P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05457" y="6357132"/>
              <a:ext cx="807600" cy="475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Shape 293" descr="Screen Shot 2013-02-06 at 4.44.27 P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14037" y="6334452"/>
              <a:ext cx="833100" cy="47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Shape 29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97698" y="5084412"/>
              <a:ext cx="720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Shape 295" descr="Screen Shot 2013-02-06 at 4.47.33 PM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5038" y="3743652"/>
              <a:ext cx="720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Shape 296" descr="Screen Shot 2013-02-06 at 4.38.30 PM.png"/>
            <p:cNvPicPr preferRelativeResize="0"/>
            <p:nvPr/>
          </p:nvPicPr>
          <p:blipFill rotWithShape="1">
            <a:blip r:embed="rId8">
              <a:alphaModFix/>
            </a:blip>
            <a:srcRect l="44052" t="10682"/>
            <a:stretch/>
          </p:blipFill>
          <p:spPr>
            <a:xfrm>
              <a:off x="8075615" y="6396603"/>
              <a:ext cx="483600" cy="42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Shape 297"/>
            <p:cNvPicPr preferRelativeResize="0"/>
            <p:nvPr/>
          </p:nvPicPr>
          <p:blipFill rotWithShape="1">
            <a:blip r:embed="rId9">
              <a:alphaModFix/>
            </a:blip>
            <a:srcRect l="54446"/>
            <a:stretch/>
          </p:blipFill>
          <p:spPr>
            <a:xfrm>
              <a:off x="8165398" y="5067652"/>
              <a:ext cx="393000" cy="4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Shape 29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626987" y="2448252"/>
              <a:ext cx="907500" cy="47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Shape 29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766437" y="2486352"/>
              <a:ext cx="720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Shape 30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709038" y="6402492"/>
              <a:ext cx="720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Shape 30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538727" y="3075433"/>
              <a:ext cx="1523999" cy="26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Rechthoek 5"/>
          <p:cNvSpPr/>
          <p:nvPr/>
        </p:nvSpPr>
        <p:spPr>
          <a:xfrm>
            <a:off x="2835404" y="5869967"/>
            <a:ext cx="464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rgbClr val="DC0830"/>
                </a:solidFill>
              </a:rPr>
              <a:t>http</a:t>
            </a:r>
            <a:r>
              <a:rPr lang="en" sz="3200" dirty="0" smtClean="0">
                <a:solidFill>
                  <a:srgbClr val="DC0830"/>
                </a:solidFill>
              </a:rPr>
              <a:t>://</a:t>
            </a:r>
            <a:r>
              <a:rPr lang="nl-NL" sz="3200" dirty="0" smtClean="0">
                <a:solidFill>
                  <a:srgbClr val="DC0830"/>
                </a:solidFill>
              </a:rPr>
              <a:t>www.</a:t>
            </a:r>
            <a:r>
              <a:rPr lang="en" sz="3200" dirty="0" err="1" smtClean="0">
                <a:solidFill>
                  <a:srgbClr val="DC0830"/>
                </a:solidFill>
              </a:rPr>
              <a:t>molgenis</a:t>
            </a:r>
            <a:r>
              <a:rPr lang="nl-NL" sz="3200" dirty="0" smtClean="0">
                <a:solidFill>
                  <a:srgbClr val="DC0830"/>
                </a:solidFill>
              </a:rPr>
              <a:t>.</a:t>
            </a:r>
            <a:r>
              <a:rPr lang="nl-NL" sz="3200" dirty="0" err="1" smtClean="0">
                <a:solidFill>
                  <a:srgbClr val="DC0830"/>
                </a:solidFill>
              </a:rPr>
              <a:t>org</a:t>
            </a:r>
            <a:r>
              <a:rPr lang="nl-NL" sz="3200" dirty="0" smtClean="0">
                <a:solidFill>
                  <a:srgbClr val="DC0830"/>
                </a:solidFill>
              </a:rPr>
              <a:t>/</a:t>
            </a:r>
            <a:endParaRPr lang="en-GB" sz="3200" dirty="0">
              <a:solidFill>
                <a:srgbClr val="DC083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1" y="305063"/>
            <a:ext cx="3100007" cy="551756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43" y="1827794"/>
            <a:ext cx="527517" cy="3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Pipelines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Build for large scale computational tasks</a:t>
            </a:r>
          </a:p>
          <a:p>
            <a:r>
              <a:rPr lang="en-GB" dirty="0" smtClean="0"/>
              <a:t>Define a template pipeline and run file defining the data</a:t>
            </a:r>
          </a:p>
          <a:p>
            <a:r>
              <a:rPr lang="en-GB" dirty="0" smtClean="0"/>
              <a:t>Submit to cluster, GRID</a:t>
            </a:r>
          </a:p>
          <a:p>
            <a:r>
              <a:rPr lang="en-GB" dirty="0" smtClean="0"/>
              <a:t>Monitor results in MOLGENIS web interface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43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presentation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Allow for user interaction with data</a:t>
            </a:r>
          </a:p>
          <a:p>
            <a:pPr lvl="1"/>
            <a:r>
              <a:rPr lang="en-GB" dirty="0" smtClean="0"/>
              <a:t>Filtering</a:t>
            </a:r>
          </a:p>
          <a:p>
            <a:pPr lvl="1"/>
            <a:r>
              <a:rPr lang="en-GB" dirty="0" smtClean="0"/>
              <a:t>Basic statistics</a:t>
            </a:r>
          </a:p>
          <a:p>
            <a:r>
              <a:rPr lang="en-GB" dirty="0" smtClean="0"/>
              <a:t>Customisable presentation with </a:t>
            </a:r>
            <a:r>
              <a:rPr lang="en-GB" dirty="0" err="1" smtClean="0"/>
              <a:t>FreeMarker</a:t>
            </a:r>
            <a:r>
              <a:rPr lang="en-GB" dirty="0" smtClean="0"/>
              <a:t> templates and the ‘App store’ (MOLGENIS 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0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ingest and harmonisation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Offer easy upload of data</a:t>
            </a:r>
          </a:p>
          <a:p>
            <a:pPr lvl="1"/>
            <a:r>
              <a:rPr lang="en-GB" dirty="0" smtClean="0"/>
              <a:t>Manual Excel, VCF, CSV upload</a:t>
            </a:r>
          </a:p>
          <a:p>
            <a:pPr lvl="1"/>
            <a:r>
              <a:rPr lang="en-GB" dirty="0" smtClean="0"/>
              <a:t>Scheduled upload</a:t>
            </a:r>
          </a:p>
          <a:p>
            <a:pPr lvl="1"/>
            <a:r>
              <a:rPr lang="en-GB" dirty="0" smtClean="0"/>
              <a:t>REST API</a:t>
            </a:r>
          </a:p>
          <a:p>
            <a:r>
              <a:rPr lang="en-GB" dirty="0" smtClean="0"/>
              <a:t>Standardize and harmonize data and data models</a:t>
            </a:r>
          </a:p>
          <a:p>
            <a:pPr lvl="1"/>
            <a:r>
              <a:rPr lang="en-GB" dirty="0" smtClean="0"/>
              <a:t>Mapping Service, </a:t>
            </a:r>
            <a:r>
              <a:rPr lang="en-GB" dirty="0" err="1" smtClean="0"/>
              <a:t>BiobankConnect</a:t>
            </a:r>
            <a:r>
              <a:rPr lang="en-GB" dirty="0" smtClean="0"/>
              <a:t>, SORTA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70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dirty="0"/>
              <a:t>MOLGENIS/connect toolbox</a:t>
            </a:r>
          </a:p>
          <a:p>
            <a:pPr algn="ctr"/>
            <a:r>
              <a:rPr lang="en" sz="2000" dirty="0"/>
              <a:t>‘</a:t>
            </a:r>
            <a:r>
              <a:rPr lang="en" sz="2000" dirty="0" err="1"/>
              <a:t>FAIRifier</a:t>
            </a:r>
            <a:r>
              <a:rPr lang="en" sz="2000" dirty="0"/>
              <a:t>’ system for retrospective interoperability of data</a:t>
            </a:r>
          </a:p>
        </p:txBody>
      </p:sp>
      <p:graphicFrame>
        <p:nvGraphicFramePr>
          <p:cNvPr id="484" name="Shape 484"/>
          <p:cNvGraphicFramePr/>
          <p:nvPr>
            <p:extLst>
              <p:ext uri="{D42A27DB-BD31-4B8C-83A1-F6EECF244321}">
                <p14:modId xmlns:p14="http://schemas.microsoft.com/office/powerpoint/2010/main" val="514244224"/>
              </p:ext>
            </p:extLst>
          </p:nvPr>
        </p:nvGraphicFramePr>
        <p:xfrm>
          <a:off x="2745613" y="1840522"/>
          <a:ext cx="6723425" cy="3691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68975"/>
                <a:gridCol w="1661075"/>
                <a:gridCol w="1502875"/>
                <a:gridCol w="949200"/>
                <a:gridCol w="1641300"/>
              </a:tblGrid>
              <a:tr h="3153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</a:rPr>
                        <a:t>&lt;ID&gt;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485" name="Shape 485"/>
          <p:cNvSpPr/>
          <p:nvPr/>
        </p:nvSpPr>
        <p:spPr>
          <a:xfrm>
            <a:off x="744804" y="1740316"/>
            <a:ext cx="1318050" cy="1675988"/>
          </a:xfrm>
          <a:prstGeom prst="wedgeRectCallout">
            <a:avLst>
              <a:gd name="adj1" fmla="val 98496"/>
              <a:gd name="adj2" fmla="val -35465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 b="1" dirty="0" smtClean="0">
                <a:solidFill>
                  <a:srgbClr val="FFFFFF"/>
                </a:solidFill>
              </a:rPr>
              <a:t>Biobank</a:t>
            </a:r>
            <a:endParaRPr lang="nl-NL" sz="1600" b="1" dirty="0" smtClean="0">
              <a:solidFill>
                <a:srgbClr val="FFFFFF"/>
              </a:solidFill>
            </a:endParaRPr>
          </a:p>
          <a:p>
            <a:pPr algn="ctr"/>
            <a:r>
              <a:rPr lang="en" sz="1600" b="1" dirty="0" smtClean="0">
                <a:solidFill>
                  <a:srgbClr val="FFFFFF"/>
                </a:solidFill>
              </a:rPr>
              <a:t>Connect</a:t>
            </a:r>
            <a:endParaRPr lang="en" sz="1600" b="1" dirty="0">
              <a:solidFill>
                <a:srgbClr val="FFFFFF"/>
              </a:solidFill>
            </a:endParaRPr>
          </a:p>
          <a:p>
            <a:pPr algn="ctr"/>
            <a:r>
              <a:rPr lang="en" sz="1600" i="1" dirty="0">
                <a:solidFill>
                  <a:srgbClr val="FFFFFF"/>
                </a:solidFill>
              </a:rPr>
              <a:t>Make data attributes interoperable</a:t>
            </a:r>
          </a:p>
        </p:txBody>
      </p:sp>
      <p:sp>
        <p:nvSpPr>
          <p:cNvPr id="486" name="Shape 486"/>
          <p:cNvSpPr/>
          <p:nvPr/>
        </p:nvSpPr>
        <p:spPr>
          <a:xfrm>
            <a:off x="10151796" y="1840522"/>
            <a:ext cx="1295400" cy="1575781"/>
          </a:xfrm>
          <a:prstGeom prst="wedgeRectCallout">
            <a:avLst>
              <a:gd name="adj1" fmla="val -84922"/>
              <a:gd name="adj2" fmla="val -2036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</a:rPr>
              <a:t>SORTA</a:t>
            </a:r>
          </a:p>
          <a:p>
            <a:pPr algn="ctr"/>
            <a:r>
              <a:rPr lang="en" sz="1600" i="1" dirty="0">
                <a:solidFill>
                  <a:srgbClr val="FFFFFF"/>
                </a:solidFill>
              </a:rPr>
              <a:t>Make data values interoperable</a:t>
            </a:r>
          </a:p>
        </p:txBody>
      </p:sp>
    </p:spTree>
    <p:extLst>
      <p:ext uri="{BB962C8B-B14F-4D97-AF65-F5344CB8AC3E}">
        <p14:creationId xmlns:p14="http://schemas.microsoft.com/office/powerpoint/2010/main" val="11953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 animBg="1"/>
    </p:bldLst>
  </p:timing>
</p:sld>
</file>

<file path=ppt/theme/theme1.xml><?xml version="1.0" encoding="utf-8"?>
<a:theme xmlns:a="http://schemas.openxmlformats.org/drawingml/2006/main" name="UMCG">
  <a:themeElements>
    <a:clrScheme name="UMCG 2">
      <a:dk1>
        <a:srgbClr val="1567B1"/>
      </a:dk1>
      <a:lt1>
        <a:srgbClr val="FFFFFF"/>
      </a:lt1>
      <a:dk2>
        <a:srgbClr val="1CB1E7"/>
      </a:dk2>
      <a:lt2>
        <a:srgbClr val="BAE1EF"/>
      </a:lt2>
      <a:accent1>
        <a:srgbClr val="1F3974"/>
      </a:accent1>
      <a:accent2>
        <a:srgbClr val="2FA3C8"/>
      </a:accent2>
      <a:accent3>
        <a:srgbClr val="7EADDD"/>
      </a:accent3>
      <a:accent4>
        <a:srgbClr val="DB0830"/>
      </a:accent4>
      <a:accent5>
        <a:srgbClr val="F08325"/>
      </a:accent5>
      <a:accent6>
        <a:srgbClr val="DF652C"/>
      </a:accent6>
      <a:hlink>
        <a:srgbClr val="000000"/>
      </a:hlink>
      <a:folHlink>
        <a:srgbClr val="0000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CG" id="{239EB48F-808D-0048-A2BD-704F7CCC2F6B}" vid="{9B848664-20F9-EC4B-B68E-ACB87E56EAF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UMCG</Template>
  <TotalTime>5345</TotalTime>
  <Words>1408</Words>
  <Application>Microsoft Macintosh PowerPoint</Application>
  <PresentationFormat>Breedbeeld</PresentationFormat>
  <Paragraphs>373</Paragraphs>
  <Slides>41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4" baseType="lpstr">
      <vt:lpstr>Calibri</vt:lpstr>
      <vt:lpstr>Cambria</vt:lpstr>
      <vt:lpstr>Corbel</vt:lpstr>
      <vt:lpstr>Geneva</vt:lpstr>
      <vt:lpstr>Helvetica Neue</vt:lpstr>
      <vt:lpstr>Lucida Grande</vt:lpstr>
      <vt:lpstr>ＭＳ Ｐゴシック</vt:lpstr>
      <vt:lpstr>Noto Sans Symbols</vt:lpstr>
      <vt:lpstr>Times New Roman</vt:lpstr>
      <vt:lpstr>Verdana</vt:lpstr>
      <vt:lpstr>Arial</vt:lpstr>
      <vt:lpstr>Arial</vt:lpstr>
      <vt:lpstr>UMCG</vt:lpstr>
      <vt:lpstr>MOLGENIS &amp; FAIR DATA</vt:lpstr>
      <vt:lpstr>Introduction</vt:lpstr>
      <vt:lpstr>Outline</vt:lpstr>
      <vt:lpstr>MOLGENIS</vt:lpstr>
      <vt:lpstr>Platform for scientific data</vt:lpstr>
      <vt:lpstr>Pipelines</vt:lpstr>
      <vt:lpstr>Data presentation</vt:lpstr>
      <vt:lpstr>Data ingest and harmonisation</vt:lpstr>
      <vt:lpstr>MOLGENIS/connect toolbox ‘FAIRifier’ system for retrospective interoperability of data</vt:lpstr>
      <vt:lpstr>Code data to a common standard Identifiers, ontologies, codes</vt:lpstr>
      <vt:lpstr>SORTA</vt:lpstr>
      <vt:lpstr>SORTA Workflow</vt:lpstr>
      <vt:lpstr>Expert curation of the matches</vt:lpstr>
      <vt:lpstr>Expert curation of the matches</vt:lpstr>
      <vt:lpstr>Expert curation of the matches</vt:lpstr>
      <vt:lpstr>Expert curation of the matches</vt:lpstr>
      <vt:lpstr>Expert curation of the matches</vt:lpstr>
      <vt:lpstr>BiobankConnect</vt:lpstr>
      <vt:lpstr>Software generates mappings</vt:lpstr>
      <vt:lpstr>Software generates mappings</vt:lpstr>
      <vt:lpstr>Software generates mappings</vt:lpstr>
      <vt:lpstr>Software generates mappings</vt:lpstr>
      <vt:lpstr>Curation of mappings</vt:lpstr>
      <vt:lpstr>Curation of mappings</vt:lpstr>
      <vt:lpstr>Curation of mappings</vt:lpstr>
      <vt:lpstr>Curation of mappings</vt:lpstr>
      <vt:lpstr>Benefits</vt:lpstr>
      <vt:lpstr>FAIR Principles</vt:lpstr>
      <vt:lpstr>Findable</vt:lpstr>
      <vt:lpstr>Accessible</vt:lpstr>
      <vt:lpstr>Interoperable</vt:lpstr>
      <vt:lpstr>Reusable</vt:lpstr>
      <vt:lpstr>What is FAIR not?</vt:lpstr>
      <vt:lpstr>Make your samples &amp; data FAIR</vt:lpstr>
      <vt:lpstr>Make your samples &amp; data FAIR</vt:lpstr>
      <vt:lpstr>Standard information models</vt:lpstr>
      <vt:lpstr>Ontologies</vt:lpstr>
      <vt:lpstr>PowerPoint-presentatie</vt:lpstr>
      <vt:lpstr>Make your samples &amp; data FAIR</vt:lpstr>
      <vt:lpstr>To learn more</vt:lpstr>
      <vt:lpstr>PowerPoint-presentatie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Sample and Data Access</dc:title>
  <dc:creator>David van Enckevort</dc:creator>
  <cp:lastModifiedBy>David van Enckevort</cp:lastModifiedBy>
  <cp:revision>89</cp:revision>
  <dcterms:created xsi:type="dcterms:W3CDTF">2017-03-31T08:08:31Z</dcterms:created>
  <dcterms:modified xsi:type="dcterms:W3CDTF">2017-05-23T12:08:08Z</dcterms:modified>
</cp:coreProperties>
</file>